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4"/>
  </p:sldMasterIdLst>
  <p:notesMasterIdLst>
    <p:notesMasterId r:id="rId40"/>
  </p:notesMasterIdLst>
  <p:handoutMasterIdLst>
    <p:handoutMasterId r:id="rId41"/>
  </p:handoutMasterIdLst>
  <p:sldIdLst>
    <p:sldId id="258" r:id="rId5"/>
    <p:sldId id="261" r:id="rId6"/>
    <p:sldId id="277" r:id="rId7"/>
    <p:sldId id="278" r:id="rId8"/>
    <p:sldId id="281" r:id="rId9"/>
    <p:sldId id="282" r:id="rId10"/>
    <p:sldId id="286" r:id="rId11"/>
    <p:sldId id="283" r:id="rId12"/>
    <p:sldId id="284" r:id="rId13"/>
    <p:sldId id="274" r:id="rId14"/>
    <p:sldId id="275" r:id="rId15"/>
    <p:sldId id="271" r:id="rId16"/>
    <p:sldId id="272" r:id="rId17"/>
    <p:sldId id="276" r:id="rId18"/>
    <p:sldId id="288" r:id="rId19"/>
    <p:sldId id="289" r:id="rId20"/>
    <p:sldId id="291" r:id="rId21"/>
    <p:sldId id="293" r:id="rId22"/>
    <p:sldId id="294" r:id="rId23"/>
    <p:sldId id="296" r:id="rId24"/>
    <p:sldId id="295" r:id="rId25"/>
    <p:sldId id="297" r:id="rId26"/>
    <p:sldId id="298" r:id="rId27"/>
    <p:sldId id="299" r:id="rId28"/>
    <p:sldId id="300" r:id="rId29"/>
    <p:sldId id="301" r:id="rId30"/>
    <p:sldId id="302" r:id="rId31"/>
    <p:sldId id="303" r:id="rId32"/>
    <p:sldId id="304" r:id="rId33"/>
    <p:sldId id="305" r:id="rId34"/>
    <p:sldId id="308" r:id="rId35"/>
    <p:sldId id="310" r:id="rId36"/>
    <p:sldId id="309" r:id="rId37"/>
    <p:sldId id="307" r:id="rId38"/>
    <p:sldId id="311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39" autoAdjust="0"/>
  </p:normalViewPr>
  <p:slideViewPr>
    <p:cSldViewPr snapToGrid="0">
      <p:cViewPr varScale="1">
        <p:scale>
          <a:sx n="70" d="100"/>
          <a:sy n="70" d="100"/>
        </p:scale>
        <p:origin x="73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50" d="100"/>
          <a:sy n="50" d="100"/>
        </p:scale>
        <p:origin x="3403" y="3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23AA0E9-8CD0-4A6E-A65E-A06028B83F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E2408B-C9AB-4665-AC99-B057BD0A43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48E1AF-6343-46AA-8AEF-4C12F4118850}" type="datetimeFigureOut">
              <a:rPr lang="en-US" smtClean="0"/>
              <a:pPr/>
              <a:t>10/05/2023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D1B215-531B-4869-BD98-BD3B1390B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B53F21-4D67-455D-8074-E9E6EC26FA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2858E0-3D38-47B7-97D4-4FE08D90D3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443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9D2517-63AA-420A-887D-BE60360A8F4D}" type="datetimeFigureOut">
              <a:rPr lang="en-US" noProof="0" smtClean="0"/>
              <a:pPr/>
              <a:t>10/05/2023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4ECAD9-32EE-4091-BDA5-6BD15ACC5E5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0661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pPr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15981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pPr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553338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pPr/>
              <a:t>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064064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pPr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101985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pPr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78538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pPr/>
              <a:t>10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959803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pPr/>
              <a:t>11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735972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pPr/>
              <a:t>12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903642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pPr/>
              <a:t>13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319091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pPr/>
              <a:t>14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552713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pPr/>
              <a:t>15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47257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pPr/>
              <a:t>16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000310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pPr/>
              <a:t>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539630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pPr/>
              <a:t>18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545368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pPr/>
              <a:t>19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95789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pPr/>
              <a:t>20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630711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pPr/>
              <a:t>21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402456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pPr/>
              <a:t>22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278502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pPr/>
              <a:t>23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839434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pPr/>
              <a:t>24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130335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pPr/>
              <a:t>25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706064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pPr/>
              <a:t>26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89484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pPr/>
              <a:t>27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919317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pPr/>
              <a:t>28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157050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pPr/>
              <a:t>29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838578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pPr/>
              <a:t>30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018916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pPr/>
              <a:t>31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76838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pPr/>
              <a:t>32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7663343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pPr/>
              <a:t>33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1222115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pPr/>
              <a:t>34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897656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pPr/>
              <a:t>35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62168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D1D313A2-A4D4-40DF-A0C2-C29F641685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FB0D-6DB6-450D-981E-DB5B064ABC8F}" type="datetime1">
              <a:rPr lang="en-US" noProof="0" smtClean="0"/>
              <a:pPr/>
              <a:t>10/05/2023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2850" y="4508500"/>
            <a:ext cx="5118100" cy="1279652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2850" y="2057400"/>
            <a:ext cx="5118100" cy="1929066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5400" b="1" spc="-5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élogramme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6394450" y="0"/>
            <a:ext cx="15392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C8650-8C82-4FB0-9266-0148B376A8CE}" type="datetime1">
              <a:rPr lang="en-US" noProof="0" smtClean="0"/>
              <a:pPr/>
              <a:t>10/05/2023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6028FDE-6655-4B55-B3B4-5B366034E8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6311900" y="0"/>
            <a:ext cx="15392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639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9DE01-3159-42E8-9946-B3F7564EBC72}" type="datetime1">
              <a:rPr lang="en-US" smtClean="0"/>
              <a:pPr/>
              <a:t>10/05/2023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27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élogramme 14">
            <a:extLst>
              <a:ext uri="{FF2B5EF4-FFF2-40B4-BE49-F238E27FC236}">
                <a16:creationId xmlns:a16="http://schemas.microsoft.com/office/drawing/2014/main" id="{98B82A56-7790-48EC-983D-AB8F703699B2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A1FC6A6-F894-471F-8AA4-AE4112290279}" type="datetime1">
              <a:rPr lang="en-US" noProof="0" smtClean="0"/>
              <a:pPr/>
              <a:t>10/05/2023</a:t>
            </a:fld>
            <a:endParaRPr lang="en-US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2451099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sz="1400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1599" y="3746500"/>
            <a:ext cx="8331202" cy="1308100"/>
          </a:xfrm>
        </p:spPr>
        <p:txBody>
          <a:bodyPr anchor="b" anchorCtr="0">
            <a:noAutofit/>
          </a:bodyPr>
          <a:lstStyle>
            <a:lvl1pPr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41600" y="5219700"/>
            <a:ext cx="8331201" cy="58674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7528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03D98FD-B63D-46E0-B974-EC5BBAC02E27}" type="datetime1">
              <a:rPr lang="en-US" noProof="0" smtClean="0"/>
              <a:pPr/>
              <a:t>10/05/2023</a:t>
            </a:fld>
            <a:endParaRPr lang="en-US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1735138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sz="1400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0399" y="3746500"/>
            <a:ext cx="8331202" cy="1308100"/>
          </a:xfrm>
        </p:spPr>
        <p:txBody>
          <a:bodyPr anchor="b" anchorCtr="0">
            <a:noAutofit/>
          </a:bodyPr>
          <a:lstStyle>
            <a:lvl1pPr algn="ctr"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30400" y="5219700"/>
            <a:ext cx="8331201" cy="586740"/>
          </a:xfrm>
        </p:spPr>
        <p:txBody>
          <a:bodyPr lIns="91440" rIns="9144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66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4ECCD-A9BB-4C40-8999-9FDE0B2AF02D}" type="datetime1">
              <a:rPr lang="en-US" smtClean="0"/>
              <a:pPr/>
              <a:t>10/05/2023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Footer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97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Autofit/>
          </a:bodyPr>
          <a:lstStyle>
            <a:lvl1pPr marL="0" indent="0" algn="l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6731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395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11315-80A2-4A6F-99BC-2337EDBA509A}" type="datetime1">
              <a:rPr lang="en-US" smtClean="0"/>
              <a:pPr/>
              <a:t>10/05/2023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Footer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9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3FCEE-D38D-4315-8661-B8B16CE6B114}" type="datetime1">
              <a:rPr lang="en-US" smtClean="0"/>
              <a:pPr/>
              <a:t>10/05/2023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013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élogramme 14">
            <a:extLst>
              <a:ext uri="{FF2B5EF4-FFF2-40B4-BE49-F238E27FC236}">
                <a16:creationId xmlns:a16="http://schemas.microsoft.com/office/drawing/2014/main" id="{AF082EE3-41AA-4817-A1CC-C33DDB8F675F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7909053-E1DD-4959-BC7A-C98D3D2614DC}" type="datetime1">
              <a:rPr lang="en-US" noProof="0" smtClean="0"/>
              <a:pPr/>
              <a:t>10/05/2023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1050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élogramme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200" y="786383"/>
            <a:ext cx="3068833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800"/>
            <a:ext cx="5713841" cy="4868609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2200" y="3043050"/>
            <a:ext cx="3068832" cy="2638359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139700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624142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B9C849-F1D8-4230-9F2F-9250D675BB2A}" type="datetime1">
              <a:rPr lang="en-US" noProof="0" smtClean="0"/>
              <a:pPr/>
              <a:t>10/05/2023</a:t>
            </a:fld>
            <a:endParaRPr lang="en-US" noProof="0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5" name="Connecteur droit 19">
            <a:extLst>
              <a:ext uri="{FF2B5EF4-FFF2-40B4-BE49-F238E27FC236}">
                <a16:creationId xmlns:a16="http://schemas.microsoft.com/office/drawing/2014/main" id="{D84C14C5-D99C-45CD-8001-AC745F4FB49B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2200" y="6446838"/>
            <a:ext cx="164343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9">
            <a:extLst>
              <a:ext uri="{FF2B5EF4-FFF2-40B4-BE49-F238E27FC236}">
                <a16:creationId xmlns:a16="http://schemas.microsoft.com/office/drawing/2014/main" id="{019842DD-D0AB-4E35-9AB2-7DBB6E266120}"/>
              </a:ext>
            </a:extLst>
          </p:cNvPr>
          <p:cNvCxnSpPr>
            <a:cxnSpLocks/>
          </p:cNvCxnSpPr>
          <p:nvPr userDrawn="1"/>
        </p:nvCxnSpPr>
        <p:spPr>
          <a:xfrm flipH="1">
            <a:off x="8420100" y="6429376"/>
            <a:ext cx="1000462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9">
            <a:extLst>
              <a:ext uri="{FF2B5EF4-FFF2-40B4-BE49-F238E27FC236}">
                <a16:creationId xmlns:a16="http://schemas.microsoft.com/office/drawing/2014/main" id="{832851A7-B301-4616-9843-9A0D06646DF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65675" y="6446838"/>
            <a:ext cx="407258" cy="635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920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B7022-84E8-42F0-8AEA-ADED76AFD446}" type="datetime1">
              <a:rPr lang="en-US" smtClean="0"/>
              <a:pPr/>
              <a:t>10/05/2023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082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élogramme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anchor="ctr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2003424"/>
            <a:ext cx="1036320" cy="1857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377398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D4C0741-442A-4788-81DA-4F081D559C5A}" type="datetime1">
              <a:rPr lang="en-US" noProof="0" smtClean="0"/>
              <a:pPr/>
              <a:t>10/05/2023</a:t>
            </a:fld>
            <a:endParaRPr lang="en-US" noProof="0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C7DA98-7B92-4F45-80F8-1AEF72A601CF}"/>
              </a:ext>
            </a:extLst>
          </p:cNvPr>
          <p:cNvSpPr/>
          <p:nvPr userDrawn="1"/>
        </p:nvSpPr>
        <p:spPr>
          <a:xfrm>
            <a:off x="1078230" y="2003423"/>
            <a:ext cx="3576082" cy="18573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314700" cy="2093975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F96815B-4256-4CE0-9FCF-3A2967CF5792}"/>
              </a:ext>
            </a:extLst>
          </p:cNvPr>
          <p:cNvSpPr/>
          <p:nvPr userDrawn="1"/>
        </p:nvSpPr>
        <p:spPr>
          <a:xfrm>
            <a:off x="1092200" y="993775"/>
            <a:ext cx="1036320" cy="936626"/>
          </a:xfrm>
          <a:prstGeom prst="rect">
            <a:avLst/>
          </a:prstGeom>
          <a:solidFill>
            <a:schemeClr val="tx2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81282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0" name="Parallélogramme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anchor="ctr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70BDB9F-6784-464D-8ED7-29E60E2B21A9}" type="datetime1">
              <a:rPr lang="en-US" noProof="0" smtClean="0"/>
              <a:pPr/>
              <a:t>10/05/2023</a:t>
            </a:fld>
            <a:endParaRPr lang="en-US" noProof="0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54305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élogramme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22" y="548355"/>
            <a:ext cx="6054846" cy="634336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0833" y="1611313"/>
            <a:ext cx="6072099" cy="3755104"/>
          </a:xfrm>
        </p:spPr>
        <p:txBody>
          <a:bodyPr anchor="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A3ABBD-A00D-4624-9D57-736F5DDBFABC}" type="datetime1">
              <a:rPr lang="en-US" noProof="0" smtClean="0"/>
              <a:pPr/>
              <a:t>10/05/2023</a:t>
            </a:fld>
            <a:endParaRPr lang="en-US" noProof="0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51046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541486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0" name="Parallélogramme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8577" y="880375"/>
            <a:ext cx="6054846" cy="634336"/>
          </a:xfrm>
        </p:spPr>
        <p:txBody>
          <a:bodyPr anchor="ctr">
            <a:noAutofit/>
          </a:bodyPr>
          <a:lstStyle>
            <a:lvl1pPr algn="ctr">
              <a:lnSpc>
                <a:spcPct val="90000"/>
              </a:lnSpc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6BF20AA-C418-460A-B9CF-8F3DD94C436D}" type="datetime1">
              <a:rPr lang="en-US" noProof="0" smtClean="0"/>
              <a:pPr/>
              <a:t>10/05/2023</a:t>
            </a:fld>
            <a:endParaRPr lang="en-US" noProof="0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446475-024F-4C71-99D3-501468ACAD11}"/>
              </a:ext>
            </a:extLst>
          </p:cNvPr>
          <p:cNvSpPr/>
          <p:nvPr userDrawn="1"/>
        </p:nvSpPr>
        <p:spPr>
          <a:xfrm>
            <a:off x="5577840" y="0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67602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élogramme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3373" y="943430"/>
            <a:ext cx="4699452" cy="3977366"/>
          </a:xfrm>
        </p:spPr>
        <p:txBody>
          <a:bodyPr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63F5CE0-F8B8-4EAA-822E-6451047E7D5F}" type="datetime1">
              <a:rPr lang="en-US" noProof="0" smtClean="0"/>
              <a:pPr/>
              <a:t>10/05/2023</a:t>
            </a:fld>
            <a:endParaRPr lang="en-US" noProof="0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F73BF96-A07C-4AAA-A37F-65151BD22A70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12771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élogramme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 userDrawn="1"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8529" y="943430"/>
            <a:ext cx="4654296" cy="3977366"/>
          </a:xfrm>
        </p:spPr>
        <p:txBody>
          <a:bodyPr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1F8AE65-7CE3-49A8-B2CC-A5A64E5730FA}" type="datetime1">
              <a:rPr lang="en-US" noProof="0" smtClean="0"/>
              <a:pPr/>
              <a:t>10/05/2023</a:t>
            </a:fld>
            <a:endParaRPr lang="en-US" noProof="0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127F28F-6C7B-471B-9839-EF88426C1976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98616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/>
          </a:solidFill>
        </p:spPr>
        <p:txBody>
          <a:bodyPr lIns="457200" tIns="45720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046700-360D-4474-9946-7580E8968658}" type="datetime1">
              <a:rPr lang="en-US" noProof="0" smtClean="0"/>
              <a:pPr/>
              <a:t>10/05/2023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4A4DE4A-F8EF-47D5-8C37-A9021C2BB6A3}"/>
              </a:ext>
            </a:extLst>
          </p:cNvPr>
          <p:cNvSpPr/>
          <p:nvPr userDrawn="1"/>
        </p:nvSpPr>
        <p:spPr>
          <a:xfrm>
            <a:off x="3536950" y="4535901"/>
            <a:ext cx="5118100" cy="125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98695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667F3-A942-43B7-9681-6435F4941075}" type="datetime1">
              <a:rPr lang="en-US" smtClean="0"/>
              <a:pPr/>
              <a:t>10/05/2023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040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1346200"/>
            <a:ext cx="2448033" cy="4530725"/>
          </a:xfrm>
        </p:spPr>
        <p:txBody>
          <a:bodyPr vert="eaVert"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1346200"/>
            <a:ext cx="7480300" cy="4530723"/>
          </a:xfrm>
        </p:spPr>
        <p:txBody>
          <a:bodyPr vert="eaVert" lIns="45720" tIns="0" rIns="45720" bIns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76BB9-001A-4B59-8C51-603E71AE3226}" type="datetime1">
              <a:rPr lang="en-US" noProof="0" smtClean="0"/>
              <a:pPr/>
              <a:t>10/05/2023</a:t>
            </a:fld>
            <a:endParaRPr lang="en-US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Footer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B443CC6-CDCA-4595-ADAE-DCB961FF1A8E}"/>
              </a:ext>
            </a:extLst>
          </p:cNvPr>
          <p:cNvSpPr/>
          <p:nvPr userDrawn="1"/>
        </p:nvSpPr>
        <p:spPr>
          <a:xfrm rot="16200000">
            <a:off x="8871481" y="-14658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40687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élogramme 14">
            <a:extLst>
              <a:ext uri="{FF2B5EF4-FFF2-40B4-BE49-F238E27FC236}">
                <a16:creationId xmlns:a16="http://schemas.microsoft.com/office/drawing/2014/main" id="{D20796F3-5674-4AF5-9623-575731F82E52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10F8E8D-DF54-49BE-BDBC-401B280C4E3C}" type="datetime1">
              <a:rPr lang="en-US" noProof="0" smtClean="0"/>
              <a:pPr/>
              <a:t>10/05/2023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25E55C-1C16-46C6-B789-A4B2BCEF8F86}"/>
              </a:ext>
            </a:extLst>
          </p:cNvPr>
          <p:cNvSpPr/>
          <p:nvPr userDrawn="1"/>
        </p:nvSpPr>
        <p:spPr>
          <a:xfrm>
            <a:off x="0" y="1011981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8" r:id="rId2"/>
    <p:sldLayoutId id="2147483707" r:id="rId3"/>
    <p:sldLayoutId id="2147483708" r:id="rId4"/>
    <p:sldLayoutId id="2147483719" r:id="rId5"/>
    <p:sldLayoutId id="2147483709" r:id="rId6"/>
    <p:sldLayoutId id="2147483716" r:id="rId7"/>
    <p:sldLayoutId id="2147483710" r:id="rId8"/>
    <p:sldLayoutId id="2147483711" r:id="rId9"/>
    <p:sldLayoutId id="2147483712" r:id="rId10"/>
    <p:sldLayoutId id="2147483727" r:id="rId11"/>
    <p:sldLayoutId id="2147483720" r:id="rId12"/>
    <p:sldLayoutId id="2147483721" r:id="rId13"/>
    <p:sldLayoutId id="2147483725" r:id="rId14"/>
    <p:sldLayoutId id="2147483726" r:id="rId15"/>
    <p:sldLayoutId id="2147483722" r:id="rId16"/>
    <p:sldLayoutId id="2147483723" r:id="rId17"/>
    <p:sldLayoutId id="2147483715" r:id="rId18"/>
    <p:sldLayoutId id="2147483713" r:id="rId19"/>
    <p:sldLayoutId id="2147483714" r:id="rId2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 userDrawn="1">
          <p15:clr>
            <a:srgbClr val="F26B43"/>
          </p15:clr>
        </p15:guide>
        <p15:guide id="2" pos="688" userDrawn="1">
          <p15:clr>
            <a:srgbClr val="F26B43"/>
          </p15:clr>
        </p15:guide>
        <p15:guide id="3" pos="703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orient="horz" pos="40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hyperlink" Target="https://youtu.be/BKRgKeh8evw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BKRgKeh8evw" TargetMode="External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youtu.be/w-Ij_85RHD4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l8Ea0Qxmvh4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8aSusm0qtv8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youtu.be/uX8a6W6udI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youtu.be/uX8a6W6udI4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youtu.be/Fl3kf4Bmmj4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youtu.be/IHc8QPXlEU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Ue6rqipGqX0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KBetiJeQL1Y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8Y9O2nIdFIA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clothing, screenshot, collage, text&#10;&#10;Description automatically generated">
            <a:extLst>
              <a:ext uri="{FF2B5EF4-FFF2-40B4-BE49-F238E27FC236}">
                <a16:creationId xmlns:a16="http://schemas.microsoft.com/office/drawing/2014/main" id="{BB6C6463-53AE-9A6A-E239-62E921426A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1172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017FF9C-6A7E-4A79-81BB-438E8EA9676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4011" y="3429000"/>
            <a:ext cx="5827989" cy="34290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900" b="1" kern="1200" spc="-50" baseline="0" dirty="0">
                <a:solidFill>
                  <a:schemeClr val="tx2"/>
                </a:solidFill>
                <a:latin typeface="+mn-lt"/>
                <a:ea typeface="+mj-ea"/>
                <a:cs typeface="+mj-cs"/>
              </a:rPr>
              <a:t>Mens and Ladies Golf Shirts  </a:t>
            </a:r>
            <a:br>
              <a:rPr lang="en-US" sz="2900" b="1" kern="1200" spc="-50" baseline="0" dirty="0">
                <a:solidFill>
                  <a:schemeClr val="tx2"/>
                </a:solidFill>
                <a:latin typeface="+mn-lt"/>
                <a:ea typeface="+mj-ea"/>
                <a:cs typeface="+mj-cs"/>
              </a:rPr>
            </a:br>
            <a:br>
              <a:rPr lang="en-US" sz="1800" b="1" kern="1200" spc="-50" baseline="0" dirty="0">
                <a:solidFill>
                  <a:schemeClr val="tx2"/>
                </a:solidFill>
                <a:latin typeface="+mn-lt"/>
                <a:ea typeface="+mj-ea"/>
                <a:cs typeface="+mj-cs"/>
              </a:rPr>
            </a:br>
            <a:r>
              <a:rPr lang="en-US" sz="1800" dirty="0">
                <a:solidFill>
                  <a:schemeClr val="tx2"/>
                </a:solidFill>
              </a:rPr>
              <a:t>Look out for the below icon for</a:t>
            </a:r>
            <a:r>
              <a:rPr lang="en-US" sz="1800" b="1" kern="1200" spc="-50" baseline="0" dirty="0">
                <a:solidFill>
                  <a:schemeClr val="tx2"/>
                </a:solidFill>
                <a:latin typeface="+mn-lt"/>
                <a:ea typeface="+mj-ea"/>
                <a:cs typeface="+mj-cs"/>
              </a:rPr>
              <a:t> 3D</a:t>
            </a:r>
            <a:br>
              <a:rPr lang="en-US" sz="1800" b="1" kern="1200" spc="-50" baseline="0" dirty="0">
                <a:solidFill>
                  <a:schemeClr val="tx2"/>
                </a:solidFill>
                <a:latin typeface="+mn-lt"/>
                <a:ea typeface="+mj-ea"/>
                <a:cs typeface="+mj-cs"/>
              </a:rPr>
            </a:br>
            <a:r>
              <a:rPr lang="en-US" sz="1800" b="1" kern="1200" spc="-50" baseline="0" dirty="0">
                <a:solidFill>
                  <a:schemeClr val="tx2"/>
                </a:solidFill>
                <a:latin typeface="+mn-lt"/>
                <a:ea typeface="+mj-ea"/>
                <a:cs typeface="+mj-cs"/>
              </a:rPr>
              <a:t> 360 rotating view</a:t>
            </a:r>
            <a:br>
              <a:rPr lang="en-US" sz="2900" b="1" kern="1200" spc="-50" baseline="0" dirty="0">
                <a:solidFill>
                  <a:schemeClr val="tx2"/>
                </a:solidFill>
                <a:latin typeface="+mn-lt"/>
                <a:ea typeface="+mj-ea"/>
                <a:cs typeface="+mj-cs"/>
              </a:rPr>
            </a:br>
            <a:br>
              <a:rPr lang="en-US" sz="2900" b="1" kern="1200" spc="-50" baseline="0" dirty="0">
                <a:solidFill>
                  <a:schemeClr val="tx2"/>
                </a:solidFill>
                <a:latin typeface="+mn-lt"/>
                <a:ea typeface="+mj-ea"/>
                <a:cs typeface="+mj-cs"/>
              </a:rPr>
            </a:br>
            <a:br>
              <a:rPr lang="en-US" sz="2900" b="1" kern="1200" spc="-50" baseline="0" dirty="0">
                <a:solidFill>
                  <a:schemeClr val="tx2"/>
                </a:solidFill>
                <a:latin typeface="+mn-lt"/>
                <a:ea typeface="+mj-ea"/>
                <a:cs typeface="+mj-cs"/>
              </a:rPr>
            </a:br>
            <a:r>
              <a:rPr lang="en-US" sz="1200" b="1" i="1" kern="1200" spc="-50" baseline="0" dirty="0">
                <a:solidFill>
                  <a:schemeClr val="tx2"/>
                </a:solidFill>
                <a:latin typeface="+mn-lt"/>
                <a:ea typeface="+mj-ea"/>
                <a:cs typeface="+mj-cs"/>
              </a:rPr>
              <a:t>(right click on the icon to view video</a:t>
            </a:r>
            <a:r>
              <a:rPr lang="en-US" sz="1200" b="0" i="1" kern="1200" spc="-50" baseline="0" dirty="0">
                <a:solidFill>
                  <a:schemeClr val="tx2"/>
                </a:solidFill>
                <a:latin typeface="+mn-lt"/>
                <a:ea typeface="+mj-ea"/>
                <a:cs typeface="+mj-cs"/>
              </a:rPr>
              <a:t>)</a:t>
            </a:r>
            <a:br>
              <a:rPr lang="en-US" sz="1200" b="1" kern="1200" spc="-50" baseline="0" dirty="0">
                <a:solidFill>
                  <a:schemeClr val="tx2"/>
                </a:solidFill>
                <a:latin typeface="+mn-lt"/>
                <a:ea typeface="+mj-ea"/>
                <a:cs typeface="+mj-cs"/>
              </a:rPr>
            </a:br>
            <a:endParaRPr lang="en-US" sz="1200" b="1" kern="1200" spc="-50" baseline="0" dirty="0">
              <a:solidFill>
                <a:schemeClr val="tx2"/>
              </a:solidFill>
              <a:latin typeface="+mn-lt"/>
              <a:ea typeface="+mj-ea"/>
              <a:cs typeface="+mj-cs"/>
            </a:endParaRPr>
          </a:p>
        </p:txBody>
      </p:sp>
      <p:pic>
        <p:nvPicPr>
          <p:cNvPr id="6" name="Picture 5" descr="Text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998F918B-AD20-7E9F-6BF6-5D684EA2953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8997" y="5776174"/>
            <a:ext cx="798015" cy="570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296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91097BE-A044-49F5-B5CA-AE183B956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Categories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11E9392-71EA-4293-909F-1FE7DD38E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9651" y="637943"/>
            <a:ext cx="4654296" cy="50046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Golf Shirts </a:t>
            </a:r>
          </a:p>
          <a:p>
            <a:r>
              <a:rPr lang="en-US" sz="1800" dirty="0">
                <a:solidFill>
                  <a:srgbClr val="1F497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Enhance the image of your business and workforce with Golf </a:t>
            </a:r>
            <a:r>
              <a:rPr lang="en-US" sz="1800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</a:t>
            </a:r>
            <a:r>
              <a:rPr lang="en-US" sz="1800" dirty="0">
                <a:solidFill>
                  <a:srgbClr val="1F497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hirts that are sublimated Edge to Edge. They are perfect for any business looking to take advantage of the practicality , professionalism and higher-end look Golf Shirts convey.</a:t>
            </a:r>
            <a:endParaRPr lang="en-ZA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707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Golf Shirts - Edge to Edge Branding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6731" y="2024109"/>
            <a:ext cx="4639736" cy="4547287"/>
          </a:xfrm>
        </p:spPr>
        <p:txBody>
          <a:bodyPr>
            <a:normAutofit fontScale="92500" lnSpcReduction="10000"/>
          </a:bodyPr>
          <a:lstStyle/>
          <a:p>
            <a:r>
              <a:rPr lang="en-US" sz="1800" b="1" dirty="0">
                <a:latin typeface="+mj-lt"/>
              </a:rPr>
              <a:t>Mens Takoma Moisture Management Sublimation Golf Shirt</a:t>
            </a:r>
          </a:p>
          <a:p>
            <a:r>
              <a:rPr lang="en-US" sz="1800" b="1" dirty="0">
                <a:latin typeface="+mj-lt"/>
              </a:rPr>
              <a:t>Product Code </a:t>
            </a:r>
            <a:r>
              <a:rPr lang="en-US" sz="1800" dirty="0">
                <a:latin typeface="+mj-lt"/>
              </a:rPr>
              <a:t>: APP10013</a:t>
            </a:r>
          </a:p>
          <a:p>
            <a:r>
              <a:rPr lang="en-US" sz="1800" b="1" dirty="0">
                <a:latin typeface="+mj-lt"/>
              </a:rPr>
              <a:t>Ladies Takoma Moisture Management Sublimation Golf Shirt</a:t>
            </a:r>
          </a:p>
          <a:p>
            <a:r>
              <a:rPr lang="en-US" sz="1800" b="1" dirty="0"/>
              <a:t>Product Code </a:t>
            </a:r>
            <a:r>
              <a:rPr lang="en-US" sz="1800" dirty="0"/>
              <a:t>: APP10014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Custom Design Full Colour Included in Price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150g Polyester Interlock</a:t>
            </a:r>
          </a:p>
          <a:p>
            <a:r>
              <a:rPr lang="en-US" sz="1800" b="1" dirty="0">
                <a:latin typeface="+mj-lt"/>
              </a:rPr>
              <a:t>Sizes</a:t>
            </a:r>
            <a:r>
              <a:rPr lang="en-US" sz="1800" dirty="0">
                <a:latin typeface="+mj-lt"/>
              </a:rPr>
              <a:t>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</a:p>
          <a:p>
            <a:r>
              <a:rPr lang="en-US" sz="1800" b="1" dirty="0">
                <a:solidFill>
                  <a:schemeClr val="tx1"/>
                </a:solidFill>
                <a:latin typeface="+mj-lt"/>
              </a:rPr>
              <a:t>Additional: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Alternative materials available Polyester Interlock &amp; Polyester Spun poly – request pricing </a:t>
            </a: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</p:txBody>
      </p:sp>
      <p:pic>
        <p:nvPicPr>
          <p:cNvPr id="10" name="Picture 9" descr="Text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BB02AC01-E35A-434F-AF8E-718D72C9E5C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0395" y="2362257"/>
            <a:ext cx="798015" cy="570822"/>
          </a:xfrm>
          <a:prstGeom prst="rect">
            <a:avLst/>
          </a:prstGeom>
        </p:spPr>
      </p:pic>
      <p:pic>
        <p:nvPicPr>
          <p:cNvPr id="6" name="Content Placeholder 5" descr="A picture containing person, wall, indoor, standing&#10;&#10;Description automatically generated">
            <a:extLst>
              <a:ext uri="{FF2B5EF4-FFF2-40B4-BE49-F238E27FC236}">
                <a16:creationId xmlns:a16="http://schemas.microsoft.com/office/drawing/2014/main" id="{FB2DB8B5-ED43-5EF8-EC77-3E66B9D310CC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535" y="1716344"/>
            <a:ext cx="5087228" cy="5087228"/>
          </a:xfrm>
        </p:spPr>
      </p:pic>
      <p:pic>
        <p:nvPicPr>
          <p:cNvPr id="2" name="Picture 1" descr="Text&#10;&#10;Description automatically generated">
            <a:hlinkClick r:id="rId6"/>
            <a:extLst>
              <a:ext uri="{FF2B5EF4-FFF2-40B4-BE49-F238E27FC236}">
                <a16:creationId xmlns:a16="http://schemas.microsoft.com/office/drawing/2014/main" id="{80F81766-310D-2BA4-EE49-38C59804774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2426" y="3647973"/>
            <a:ext cx="933951" cy="55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03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Golf Shirts – Long Sleeve – Edge to Edge Branding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6731" y="2024109"/>
            <a:ext cx="4639736" cy="4547287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+mj-lt"/>
              </a:rPr>
              <a:t>Mens Basel Moisture Management Long Sleeve Sublimation Golf Shirt</a:t>
            </a:r>
          </a:p>
          <a:p>
            <a:r>
              <a:rPr lang="en-US" sz="1800" b="1" dirty="0">
                <a:latin typeface="+mj-lt"/>
              </a:rPr>
              <a:t>Product Code </a:t>
            </a:r>
            <a:r>
              <a:rPr lang="en-US" sz="1800" dirty="0">
                <a:latin typeface="+mj-lt"/>
              </a:rPr>
              <a:t>: APP10095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Custom Design Full Colour Included in Price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150g Polyester Interlock</a:t>
            </a:r>
          </a:p>
          <a:p>
            <a:r>
              <a:rPr lang="en-US" sz="1800" b="1" dirty="0">
                <a:latin typeface="+mj-lt"/>
              </a:rPr>
              <a:t>Sizes</a:t>
            </a:r>
            <a:r>
              <a:rPr lang="en-US" sz="1800" dirty="0">
                <a:latin typeface="+mj-lt"/>
              </a:rPr>
              <a:t>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</a:p>
          <a:p>
            <a:r>
              <a:rPr lang="en-US" sz="1800" b="1" dirty="0">
                <a:solidFill>
                  <a:schemeClr val="tx1"/>
                </a:solidFill>
                <a:latin typeface="+mj-lt"/>
              </a:rPr>
              <a:t>Additional: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Alternative materials available Polyester Interlock &amp; Polyester Spun poly – request pricing </a:t>
            </a: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</p:txBody>
      </p:sp>
      <p:pic>
        <p:nvPicPr>
          <p:cNvPr id="10" name="Picture 9" descr="Text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BB02AC01-E35A-434F-AF8E-718D72C9E5C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59235" y="146869"/>
            <a:ext cx="903799" cy="5313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546593B-A65D-C83A-D716-09728F99D2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075" y="1264765"/>
            <a:ext cx="5187059" cy="5187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569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Golf Shirts – Long Sleeve – Edge to Edge Branding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6731" y="2024109"/>
            <a:ext cx="4639736" cy="4547287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+mj-lt"/>
              </a:rPr>
              <a:t>Ladies Basel Moisture Management Long Sleeve Sublimation Golf Shirt</a:t>
            </a:r>
          </a:p>
          <a:p>
            <a:r>
              <a:rPr lang="en-US" sz="1800" b="1" dirty="0">
                <a:latin typeface="+mj-lt"/>
              </a:rPr>
              <a:t>Product Code </a:t>
            </a:r>
            <a:r>
              <a:rPr lang="en-US" sz="1800" dirty="0">
                <a:latin typeface="+mj-lt"/>
              </a:rPr>
              <a:t>: APP10097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Custom Design Full Colour Included in Price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150g Polyester Interlock</a:t>
            </a:r>
          </a:p>
          <a:p>
            <a:r>
              <a:rPr lang="en-US" sz="1800" b="1" dirty="0">
                <a:latin typeface="+mj-lt"/>
              </a:rPr>
              <a:t>Sizes</a:t>
            </a:r>
            <a:r>
              <a:rPr lang="en-US" sz="1800" dirty="0">
                <a:latin typeface="+mj-lt"/>
              </a:rPr>
              <a:t>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</a:p>
          <a:p>
            <a:r>
              <a:rPr lang="en-US" sz="1800" b="1" dirty="0">
                <a:solidFill>
                  <a:schemeClr val="tx1"/>
                </a:solidFill>
                <a:latin typeface="+mj-lt"/>
              </a:rPr>
              <a:t>Additional: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Alternative materials available Polyester Interlock &amp; Polyester Spun poly – request pricing </a:t>
            </a: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pPr marL="0" indent="0">
              <a:buNone/>
            </a:pPr>
            <a:endParaRPr lang="en-US" sz="1800" b="1" dirty="0">
              <a:latin typeface="+mj-lt"/>
            </a:endParaRPr>
          </a:p>
        </p:txBody>
      </p:sp>
      <p:pic>
        <p:nvPicPr>
          <p:cNvPr id="5" name="Picture 4" descr="Text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E4F80016-A3B1-4D29-B828-651E94FA5C1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4592" y="2374711"/>
            <a:ext cx="1024638" cy="791570"/>
          </a:xfrm>
          <a:prstGeom prst="rect">
            <a:avLst/>
          </a:prstGeom>
        </p:spPr>
      </p:pic>
      <p:pic>
        <p:nvPicPr>
          <p:cNvPr id="4" name="Picture 3" descr="A picture containing person, person, clothing, posing&#10;&#10;Description automatically generated">
            <a:extLst>
              <a:ext uri="{FF2B5EF4-FFF2-40B4-BE49-F238E27FC236}">
                <a16:creationId xmlns:a16="http://schemas.microsoft.com/office/drawing/2014/main" id="{7E5C7F5A-540C-3D9C-10D4-0865292122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242183"/>
            <a:ext cx="5329213" cy="53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462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CE2DF-468C-4308-BDE0-FC1EF00BB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Golf Shirts – </a:t>
            </a:r>
            <a:r>
              <a:rPr lang="en-US" dirty="0">
                <a:cs typeface="Aharoni" panose="02010803020104030203" pitchFamily="2" charset="-79"/>
              </a:rPr>
              <a:t>50/50 Full colour on front only </a:t>
            </a:r>
            <a:endParaRPr lang="en-Z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ABD315-9C51-41C4-A452-66380CAED8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95795" y="1845812"/>
            <a:ext cx="4639736" cy="4398039"/>
          </a:xfrm>
        </p:spPr>
        <p:txBody>
          <a:bodyPr/>
          <a:lstStyle/>
          <a:p>
            <a:r>
              <a:rPr lang="en-US" sz="1800" b="1" dirty="0">
                <a:latin typeface="+mj-lt"/>
              </a:rPr>
              <a:t>Ladies 50/50 Moisture Management Long Sleeve Sublimation Golf Shirt</a:t>
            </a:r>
          </a:p>
          <a:p>
            <a:r>
              <a:rPr lang="en-US" sz="1800" b="1" dirty="0">
                <a:latin typeface="+mj-lt"/>
              </a:rPr>
              <a:t>Product Code </a:t>
            </a:r>
            <a:r>
              <a:rPr lang="en-US" sz="1800" dirty="0">
                <a:latin typeface="+mj-lt"/>
              </a:rPr>
              <a:t>: APP50025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Custom Design Full Colour Included in Price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150g Polyester Interlock</a:t>
            </a:r>
          </a:p>
          <a:p>
            <a:r>
              <a:rPr lang="en-US" sz="1800" b="1" dirty="0">
                <a:latin typeface="+mj-lt"/>
              </a:rPr>
              <a:t>Sizes</a:t>
            </a:r>
            <a:r>
              <a:rPr lang="en-US" sz="1800" dirty="0">
                <a:latin typeface="+mj-lt"/>
              </a:rPr>
              <a:t>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</a:p>
          <a:p>
            <a:r>
              <a:rPr lang="en-US" sz="1800" b="1" dirty="0">
                <a:solidFill>
                  <a:schemeClr val="tx1"/>
                </a:solidFill>
                <a:latin typeface="+mj-lt"/>
              </a:rPr>
              <a:t>Additional: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Alternative material available Polyester Interlock</a:t>
            </a: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ZA" dirty="0"/>
          </a:p>
        </p:txBody>
      </p:sp>
      <p:pic>
        <p:nvPicPr>
          <p:cNvPr id="7" name="Picture 6" descr="Text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CC173B0D-4959-4276-B24D-BFD5869D8C6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8243" y="286603"/>
            <a:ext cx="1059967" cy="725378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8898" y="989964"/>
            <a:ext cx="2676782" cy="5741909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93" y="5255752"/>
            <a:ext cx="4310176" cy="163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911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CE2DF-468C-4308-BDE0-FC1EF00BB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Golf Shirts – </a:t>
            </a:r>
            <a:r>
              <a:rPr lang="en-US" dirty="0">
                <a:cs typeface="Aharoni" panose="02010803020104030203" pitchFamily="2" charset="-79"/>
              </a:rPr>
              <a:t>50/50 Full colour on front only </a:t>
            </a:r>
            <a:endParaRPr lang="en-Z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ABD315-9C51-41C4-A452-66380CAED8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7280" y="2173358"/>
            <a:ext cx="4639736" cy="4398039"/>
          </a:xfrm>
        </p:spPr>
        <p:txBody>
          <a:bodyPr/>
          <a:lstStyle/>
          <a:p>
            <a:r>
              <a:rPr lang="en-US" sz="1800" b="1" dirty="0">
                <a:latin typeface="+mj-lt"/>
              </a:rPr>
              <a:t>Mens Vibe 50/50 Moisture Management Long Sleeve Sublimation Golf Shirt</a:t>
            </a:r>
          </a:p>
          <a:p>
            <a:r>
              <a:rPr lang="en-US" sz="1800" b="1" dirty="0">
                <a:latin typeface="+mj-lt"/>
              </a:rPr>
              <a:t>Product Code </a:t>
            </a:r>
            <a:r>
              <a:rPr lang="en-US" sz="1800" dirty="0">
                <a:latin typeface="+mj-lt"/>
              </a:rPr>
              <a:t>: APP50022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Custom Design Full Colour Included in Price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150g Polyester Interlock</a:t>
            </a:r>
          </a:p>
          <a:p>
            <a:r>
              <a:rPr lang="en-US" sz="1800" b="1" dirty="0">
                <a:latin typeface="+mj-lt"/>
              </a:rPr>
              <a:t>Sizes</a:t>
            </a:r>
            <a:r>
              <a:rPr lang="en-US" sz="1800" dirty="0">
                <a:latin typeface="+mj-lt"/>
              </a:rPr>
              <a:t>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</a:p>
          <a:p>
            <a:r>
              <a:rPr lang="en-US" sz="1800" b="1" dirty="0">
                <a:solidFill>
                  <a:schemeClr val="tx1"/>
                </a:solidFill>
                <a:latin typeface="+mj-lt"/>
              </a:rPr>
              <a:t>Additional: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Alternative material available Polyester Interlock</a:t>
            </a: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ZA" dirty="0"/>
          </a:p>
        </p:txBody>
      </p:sp>
      <p:pic>
        <p:nvPicPr>
          <p:cNvPr id="7" name="Picture 6" descr="Text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CC173B0D-4959-4276-B24D-BFD5869D8C6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8243" y="286603"/>
            <a:ext cx="1059967" cy="725378"/>
          </a:xfrm>
          <a:prstGeom prst="rect">
            <a:avLst/>
          </a:prstGeom>
        </p:spPr>
      </p:pic>
      <p:pic>
        <p:nvPicPr>
          <p:cNvPr id="10" name="Content Placeholder 9" descr="A picture containing person&#10;&#10;Description automatically generated">
            <a:extLst>
              <a:ext uri="{FF2B5EF4-FFF2-40B4-BE49-F238E27FC236}">
                <a16:creationId xmlns:a16="http://schemas.microsoft.com/office/drawing/2014/main" id="{8438ECFD-267E-D4F2-2F33-55917D8F4A0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629" y="1195090"/>
            <a:ext cx="5376308" cy="5376308"/>
          </a:xfrm>
        </p:spPr>
      </p:pic>
    </p:spTree>
    <p:extLst>
      <p:ext uri="{BB962C8B-B14F-4D97-AF65-F5344CB8AC3E}">
        <p14:creationId xmlns:p14="http://schemas.microsoft.com/office/powerpoint/2010/main" val="3444996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8F3C1-BF80-4AA7-9E4F-F5150BD3D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Unisex Golf Shirts – Edge to Edge Branding</a:t>
            </a:r>
            <a:endParaRPr lang="en-Z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719FA9-4E61-49EE-9F23-29628E392D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6731" y="2067339"/>
            <a:ext cx="4639736" cy="4504057"/>
          </a:xfrm>
        </p:spPr>
        <p:txBody>
          <a:bodyPr/>
          <a:lstStyle/>
          <a:p>
            <a:r>
              <a:rPr lang="en-US" sz="1800" b="1" dirty="0">
                <a:latin typeface="+mj-lt"/>
              </a:rPr>
              <a:t>Unisex Raglan Short Sleeve Golf Shirt with Sublimation Print</a:t>
            </a:r>
          </a:p>
          <a:p>
            <a:r>
              <a:rPr lang="en-US" sz="1800" b="1" dirty="0">
                <a:latin typeface="+mj-lt"/>
              </a:rPr>
              <a:t>Product Code </a:t>
            </a:r>
            <a:r>
              <a:rPr lang="en-US" sz="1800" dirty="0">
                <a:latin typeface="+mj-lt"/>
              </a:rPr>
              <a:t>: APP307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Custom Design Full Colour Included in Price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150g Polyester Interlock</a:t>
            </a:r>
          </a:p>
          <a:p>
            <a:r>
              <a:rPr lang="en-US" sz="1800" b="1" dirty="0">
                <a:latin typeface="+mj-lt"/>
              </a:rPr>
              <a:t>Sizes</a:t>
            </a:r>
            <a:r>
              <a:rPr lang="en-US" sz="1800" dirty="0">
                <a:latin typeface="+mj-lt"/>
              </a:rPr>
              <a:t>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</a:p>
          <a:p>
            <a:r>
              <a:rPr lang="en-US" sz="1800" b="1" dirty="0">
                <a:solidFill>
                  <a:schemeClr val="tx1"/>
                </a:solidFill>
                <a:latin typeface="+mj-lt"/>
              </a:rPr>
              <a:t>Additional: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Alternative materials available Polyester Interlock &amp; Polyester Spun poly – request pricing </a:t>
            </a:r>
            <a:endParaRPr lang="en-US" sz="1800" dirty="0">
              <a:latin typeface="+mj-lt"/>
            </a:endParaRPr>
          </a:p>
          <a:p>
            <a:endParaRPr lang="en-US" sz="1800" dirty="0">
              <a:solidFill>
                <a:schemeClr val="tx1"/>
              </a:solidFill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2000" dirty="0">
              <a:latin typeface="+mj-lt"/>
            </a:endParaRPr>
          </a:p>
        </p:txBody>
      </p:sp>
      <p:pic>
        <p:nvPicPr>
          <p:cNvPr id="9" name="Picture 8">
            <a:hlinkClick r:id="rId2"/>
            <a:extLst>
              <a:ext uri="{FF2B5EF4-FFF2-40B4-BE49-F238E27FC236}">
                <a16:creationId xmlns:a16="http://schemas.microsoft.com/office/drawing/2014/main" id="{B307F9CC-177F-49AE-9787-FA90F7465D5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41496" y="294049"/>
            <a:ext cx="972749" cy="701458"/>
          </a:xfrm>
          <a:prstGeom prst="rect">
            <a:avLst/>
          </a:prstGeom>
        </p:spPr>
      </p:pic>
      <p:pic>
        <p:nvPicPr>
          <p:cNvPr id="8" name="Picture 7" descr="Two people posing for a picture&#10;&#10;Description automatically generated with low confidence">
            <a:extLst>
              <a:ext uri="{FF2B5EF4-FFF2-40B4-BE49-F238E27FC236}">
                <a16:creationId xmlns:a16="http://schemas.microsoft.com/office/drawing/2014/main" id="{1BD3D3D4-9830-5507-FA02-AB0225BAF8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466" y="1070221"/>
            <a:ext cx="5501175" cy="550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391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03EF4-3AAE-4466-B6EB-0436CEC43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Unisex Golf Shirts – </a:t>
            </a:r>
            <a:r>
              <a:rPr lang="en-US" dirty="0">
                <a:cs typeface="Aharoni" panose="02010803020104030203" pitchFamily="2" charset="-79"/>
              </a:rPr>
              <a:t>50/50 Full colour on front only </a:t>
            </a:r>
            <a:endParaRPr lang="en-Z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83E337-B58F-479B-BAFE-E2D4026D16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7280" y="2040834"/>
            <a:ext cx="4639736" cy="4359965"/>
          </a:xfrm>
        </p:spPr>
        <p:txBody>
          <a:bodyPr/>
          <a:lstStyle/>
          <a:p>
            <a:r>
              <a:rPr lang="en-US" sz="1800" b="1" dirty="0">
                <a:latin typeface="+mj-lt"/>
              </a:rPr>
              <a:t>Unisex 50/50 Short Sleeve Raglan Golf Shirt</a:t>
            </a:r>
          </a:p>
          <a:p>
            <a:r>
              <a:rPr lang="en-US" sz="1800" b="1" dirty="0">
                <a:latin typeface="+mj-lt"/>
              </a:rPr>
              <a:t>Product Code </a:t>
            </a:r>
            <a:r>
              <a:rPr lang="en-US" sz="1800" dirty="0">
                <a:latin typeface="+mj-lt"/>
              </a:rPr>
              <a:t>: APP309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Custom Design Full Colour Included in Price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150g Polyester Interlock</a:t>
            </a:r>
          </a:p>
          <a:p>
            <a:r>
              <a:rPr lang="en-US" sz="1800" b="1" dirty="0">
                <a:latin typeface="+mj-lt"/>
              </a:rPr>
              <a:t>Sizes</a:t>
            </a:r>
            <a:r>
              <a:rPr lang="en-US" sz="1800" dirty="0">
                <a:latin typeface="+mj-lt"/>
              </a:rPr>
              <a:t>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</a:p>
          <a:p>
            <a:r>
              <a:rPr lang="en-US" sz="1800" b="1" dirty="0">
                <a:solidFill>
                  <a:schemeClr val="tx1"/>
                </a:solidFill>
                <a:latin typeface="+mj-lt"/>
              </a:rPr>
              <a:t>Additional: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Alternative material available Polyester Interlock</a:t>
            </a: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ZA" dirty="0"/>
          </a:p>
        </p:txBody>
      </p:sp>
      <p:pic>
        <p:nvPicPr>
          <p:cNvPr id="7" name="Picture 6">
            <a:hlinkClick r:id="rId2"/>
            <a:extLst>
              <a:ext uri="{FF2B5EF4-FFF2-40B4-BE49-F238E27FC236}">
                <a16:creationId xmlns:a16="http://schemas.microsoft.com/office/drawing/2014/main" id="{EBB4B163-9ACA-4831-BF0D-68343390F88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6738" y="436729"/>
            <a:ext cx="923044" cy="545591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5712" y="1132445"/>
            <a:ext cx="2161026" cy="5725555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986" y="4843988"/>
            <a:ext cx="4900070" cy="1860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8127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Golf Shirts – Spot Sublimation Print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6731" y="2024109"/>
            <a:ext cx="4639736" cy="4547287"/>
          </a:xfrm>
        </p:spPr>
        <p:txBody>
          <a:bodyPr>
            <a:normAutofit lnSpcReduction="10000"/>
          </a:bodyPr>
          <a:lstStyle/>
          <a:p>
            <a:r>
              <a:rPr lang="en-US" sz="1800" b="1" dirty="0">
                <a:latin typeface="+mj-lt"/>
              </a:rPr>
              <a:t>Mens Tokyo Moisture Management  Golf Shirt </a:t>
            </a:r>
          </a:p>
          <a:p>
            <a:r>
              <a:rPr lang="en-US" sz="1800" b="1" dirty="0">
                <a:latin typeface="+mj-lt"/>
              </a:rPr>
              <a:t>Product</a:t>
            </a:r>
            <a:r>
              <a:rPr lang="en-US" sz="1800" dirty="0">
                <a:latin typeface="+mj-lt"/>
              </a:rPr>
              <a:t> </a:t>
            </a:r>
            <a:r>
              <a:rPr lang="en-US" sz="1800" b="1" dirty="0">
                <a:latin typeface="+mj-lt"/>
              </a:rPr>
              <a:t>Code</a:t>
            </a:r>
            <a:r>
              <a:rPr lang="en-US" sz="1800" dirty="0">
                <a:latin typeface="+mj-lt"/>
              </a:rPr>
              <a:t> : APP7013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Custom Design Full Colour Included in Price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150g Polyester Birdseye </a:t>
            </a:r>
          </a:p>
          <a:p>
            <a:r>
              <a:rPr lang="en-US" sz="1800" b="1" dirty="0">
                <a:latin typeface="+mj-lt"/>
              </a:rPr>
              <a:t>Variants: </a:t>
            </a:r>
            <a:r>
              <a:rPr lang="en-US" sz="1800" dirty="0">
                <a:latin typeface="+mj-lt"/>
              </a:rPr>
              <a:t>Black, Navy, Lime, Red, Solid White</a:t>
            </a:r>
          </a:p>
          <a:p>
            <a:r>
              <a:rPr lang="en-US" sz="1800" b="1" dirty="0">
                <a:latin typeface="+mj-lt"/>
              </a:rPr>
              <a:t>Sizes</a:t>
            </a:r>
            <a:r>
              <a:rPr lang="en-US" sz="1800" dirty="0">
                <a:latin typeface="+mj-lt"/>
              </a:rPr>
              <a:t>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  <a:endParaRPr lang="en-US" sz="1800" dirty="0">
              <a:latin typeface="+mj-lt"/>
            </a:endParaRPr>
          </a:p>
          <a:p>
            <a:r>
              <a:rPr lang="en-US" sz="1800" b="1" dirty="0">
                <a:latin typeface="+mj-lt"/>
              </a:rPr>
              <a:t>Extras</a:t>
            </a:r>
            <a:r>
              <a:rPr lang="en-US" sz="1800" dirty="0">
                <a:latin typeface="+mj-lt"/>
              </a:rPr>
              <a:t>: </a:t>
            </a:r>
            <a:r>
              <a:rPr lang="en-US" sz="1800" dirty="0"/>
              <a:t>Free Spot Sublimation Branding. </a:t>
            </a:r>
          </a:p>
          <a:p>
            <a:r>
              <a:rPr lang="en-US" sz="1800" b="1" dirty="0">
                <a:latin typeface="+mj-lt"/>
              </a:rPr>
              <a:t>Additional branding option: </a:t>
            </a:r>
            <a:r>
              <a:rPr lang="en-US" sz="1800" dirty="0">
                <a:latin typeface="+mj-lt"/>
              </a:rPr>
              <a:t>DTF</a:t>
            </a:r>
          </a:p>
          <a:p>
            <a:r>
              <a:rPr lang="en-US" sz="1800" b="1" dirty="0">
                <a:solidFill>
                  <a:schemeClr val="tx1"/>
                </a:solidFill>
                <a:latin typeface="+mj-lt"/>
              </a:rPr>
              <a:t>Additional: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Alternative material available Polyester Interlock</a:t>
            </a: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E4F80016-A3B1-4D29-B828-651E94FA5C1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617" y="286603"/>
            <a:ext cx="1133227" cy="761966"/>
          </a:xfrm>
          <a:prstGeom prst="rect">
            <a:avLst/>
          </a:prstGeom>
        </p:spPr>
      </p:pic>
      <p:pic>
        <p:nvPicPr>
          <p:cNvPr id="4" name="Picture 3" descr="A person wearing a red shirt and blue jeans&#10;&#10;Description automatically generated with low confidence">
            <a:extLst>
              <a:ext uri="{FF2B5EF4-FFF2-40B4-BE49-F238E27FC236}">
                <a16:creationId xmlns:a16="http://schemas.microsoft.com/office/drawing/2014/main" id="{B4CAB89C-85A4-C65C-B621-56BA979E2D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464" y="1212149"/>
            <a:ext cx="5205711" cy="5205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0621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Golf Shirts – Golf Shirts – Spot Sublimation Print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6731" y="2024109"/>
            <a:ext cx="4639736" cy="4547287"/>
          </a:xfrm>
        </p:spPr>
        <p:txBody>
          <a:bodyPr>
            <a:normAutofit lnSpcReduction="10000"/>
          </a:bodyPr>
          <a:lstStyle/>
          <a:p>
            <a:r>
              <a:rPr lang="en-US" sz="1800" b="1" dirty="0">
                <a:latin typeface="+mj-lt"/>
              </a:rPr>
              <a:t>Ladies Tokyo Moisture Management  Golf Shirt </a:t>
            </a:r>
          </a:p>
          <a:p>
            <a:r>
              <a:rPr lang="en-US" sz="1800" b="1" dirty="0">
                <a:latin typeface="+mj-lt"/>
              </a:rPr>
              <a:t>Product</a:t>
            </a:r>
            <a:r>
              <a:rPr lang="en-US" sz="1800" dirty="0">
                <a:latin typeface="+mj-lt"/>
              </a:rPr>
              <a:t> </a:t>
            </a:r>
            <a:r>
              <a:rPr lang="en-US" sz="1800" b="1" dirty="0">
                <a:latin typeface="+mj-lt"/>
              </a:rPr>
              <a:t>Code</a:t>
            </a:r>
            <a:r>
              <a:rPr lang="en-US" sz="1800" dirty="0">
                <a:latin typeface="+mj-lt"/>
              </a:rPr>
              <a:t> : APP7011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Custom Design Full Colour Included in Price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150g Polyester Birdseye </a:t>
            </a:r>
          </a:p>
          <a:p>
            <a:r>
              <a:rPr lang="en-US" sz="1800" b="1" dirty="0">
                <a:latin typeface="+mj-lt"/>
              </a:rPr>
              <a:t>Variants: </a:t>
            </a:r>
            <a:r>
              <a:rPr lang="en-US" sz="1800" dirty="0">
                <a:latin typeface="+mj-lt"/>
              </a:rPr>
              <a:t>Black, Navy, Lime, Red, Solid White</a:t>
            </a:r>
          </a:p>
          <a:p>
            <a:r>
              <a:rPr lang="en-US" sz="1800" b="1" dirty="0">
                <a:latin typeface="+mj-lt"/>
              </a:rPr>
              <a:t>Sizes</a:t>
            </a:r>
            <a:r>
              <a:rPr lang="en-US" sz="1800" dirty="0">
                <a:latin typeface="+mj-lt"/>
              </a:rPr>
              <a:t>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  <a:endParaRPr lang="en-US" sz="1800" dirty="0">
              <a:latin typeface="+mj-lt"/>
            </a:endParaRPr>
          </a:p>
          <a:p>
            <a:r>
              <a:rPr lang="en-US" sz="1800" b="1" dirty="0">
                <a:latin typeface="+mj-lt"/>
              </a:rPr>
              <a:t>Extras</a:t>
            </a:r>
            <a:r>
              <a:rPr lang="en-US" sz="1800" dirty="0">
                <a:latin typeface="+mj-lt"/>
              </a:rPr>
              <a:t>: Free Spot Sublimation Branding </a:t>
            </a:r>
          </a:p>
          <a:p>
            <a:r>
              <a:rPr lang="en-US" sz="1800" b="1" dirty="0">
                <a:latin typeface="+mj-lt"/>
              </a:rPr>
              <a:t>Additional branding option: </a:t>
            </a:r>
            <a:r>
              <a:rPr lang="en-US" sz="1800" dirty="0">
                <a:latin typeface="+mj-lt"/>
              </a:rPr>
              <a:t>DTF</a:t>
            </a:r>
          </a:p>
          <a:p>
            <a:r>
              <a:rPr lang="en-US" sz="1800" b="1" dirty="0">
                <a:solidFill>
                  <a:schemeClr val="tx1"/>
                </a:solidFill>
                <a:latin typeface="+mj-lt"/>
              </a:rPr>
              <a:t>Additional: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Alternative material available Polyester Interlock</a:t>
            </a: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</p:txBody>
      </p:sp>
      <p:pic>
        <p:nvPicPr>
          <p:cNvPr id="5" name="Picture 4" descr="Text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E4F80016-A3B1-4D29-B828-651E94FA5C1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8487" y="745297"/>
            <a:ext cx="1128896" cy="667348"/>
          </a:xfrm>
          <a:prstGeom prst="rect">
            <a:avLst/>
          </a:prstGeom>
        </p:spPr>
      </p:pic>
      <p:pic>
        <p:nvPicPr>
          <p:cNvPr id="8" name="Picture 7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FF6E12D0-68F8-70C5-2350-56AF7A3ABA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0" y="1542196"/>
            <a:ext cx="50292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2416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Golf Shirts – DTF Print Full colour  Position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6731" y="2024109"/>
            <a:ext cx="4639736" cy="4547287"/>
          </a:xfrm>
        </p:spPr>
        <p:txBody>
          <a:bodyPr>
            <a:normAutofit lnSpcReduction="10000"/>
          </a:bodyPr>
          <a:lstStyle/>
          <a:p>
            <a:r>
              <a:rPr lang="en-US" sz="1800" b="1" dirty="0">
                <a:latin typeface="+mj-lt"/>
              </a:rPr>
              <a:t>Mens Greenwhich Moisture Management Golf Shirt with Full Colour DDT print</a:t>
            </a:r>
          </a:p>
          <a:p>
            <a:r>
              <a:rPr lang="en-US" sz="1800" b="1" dirty="0">
                <a:latin typeface="+mj-lt"/>
              </a:rPr>
              <a:t>Product</a:t>
            </a:r>
            <a:r>
              <a:rPr lang="en-US" sz="1800" dirty="0">
                <a:latin typeface="+mj-lt"/>
              </a:rPr>
              <a:t> </a:t>
            </a:r>
            <a:r>
              <a:rPr lang="en-US" sz="1800" b="1" dirty="0">
                <a:latin typeface="+mj-lt"/>
              </a:rPr>
              <a:t>Code</a:t>
            </a:r>
            <a:r>
              <a:rPr lang="en-US" sz="1800" dirty="0">
                <a:latin typeface="+mj-lt"/>
              </a:rPr>
              <a:t> : APP1008A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Custom Design spot DTF included in Price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150g Polyester Birdseye</a:t>
            </a:r>
          </a:p>
          <a:p>
            <a:r>
              <a:rPr lang="en-US" sz="1800" b="1" dirty="0">
                <a:latin typeface="+mj-lt"/>
              </a:rPr>
              <a:t>Variants: </a:t>
            </a:r>
            <a:r>
              <a:rPr lang="en-US" sz="1800" dirty="0">
                <a:latin typeface="+mj-lt"/>
              </a:rPr>
              <a:t>Black, Navy, Lime, Red, Solid White</a:t>
            </a:r>
          </a:p>
          <a:p>
            <a:r>
              <a:rPr lang="en-US" sz="1800" b="1" dirty="0">
                <a:solidFill>
                  <a:schemeClr val="tx1"/>
                </a:solidFill>
                <a:latin typeface="+mj-lt"/>
              </a:rPr>
              <a:t>Sizes: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  <a:endParaRPr lang="en-US" sz="1800" dirty="0">
              <a:latin typeface="+mj-lt"/>
            </a:endParaRPr>
          </a:p>
          <a:p>
            <a:r>
              <a:rPr lang="en-US" sz="1800" b="1" dirty="0">
                <a:latin typeface="+mj-lt"/>
              </a:rPr>
              <a:t>Extras</a:t>
            </a:r>
            <a:r>
              <a:rPr lang="en-US" sz="1800" dirty="0">
                <a:latin typeface="+mj-lt"/>
              </a:rPr>
              <a:t>: Spot Sublimation available on white shirt</a:t>
            </a:r>
          </a:p>
          <a:p>
            <a:r>
              <a:rPr lang="en-US" sz="1800" b="1" dirty="0">
                <a:solidFill>
                  <a:schemeClr val="tx1"/>
                </a:solidFill>
                <a:latin typeface="+mj-lt"/>
              </a:rPr>
              <a:t>Additional: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Alternative material available Polyester Interlock</a:t>
            </a: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</p:txBody>
      </p:sp>
      <p:pic>
        <p:nvPicPr>
          <p:cNvPr id="5" name="Picture 4" descr="Text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E4F80016-A3B1-4D29-B828-651E94FA5C1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60254" y="286603"/>
            <a:ext cx="935200" cy="725378"/>
          </a:xfrm>
          <a:prstGeom prst="rect">
            <a:avLst/>
          </a:prstGeom>
        </p:spPr>
      </p:pic>
      <p:pic>
        <p:nvPicPr>
          <p:cNvPr id="3" name="Content Placeholder 2"/>
          <p:cNvPicPr>
            <a:picLocks noGrp="1" noChangeAspect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5226" y="1222698"/>
            <a:ext cx="2948461" cy="5635302"/>
          </a:xfrm>
        </p:spPr>
      </p:pic>
    </p:spTree>
    <p:extLst>
      <p:ext uri="{BB962C8B-B14F-4D97-AF65-F5344CB8AC3E}">
        <p14:creationId xmlns:p14="http://schemas.microsoft.com/office/powerpoint/2010/main" val="22777492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Golf Shirts – DTF Print Full colour 1 Position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13236" y="2024110"/>
            <a:ext cx="4639736" cy="4547287"/>
          </a:xfrm>
        </p:spPr>
        <p:txBody>
          <a:bodyPr>
            <a:normAutofit lnSpcReduction="10000"/>
          </a:bodyPr>
          <a:lstStyle/>
          <a:p>
            <a:r>
              <a:rPr lang="en-US" sz="1800" b="1" dirty="0">
                <a:latin typeface="+mj-lt"/>
              </a:rPr>
              <a:t>Ladies Greenwhich Moisture Management Golf Shirt with Full Colour DTF print</a:t>
            </a:r>
          </a:p>
          <a:p>
            <a:r>
              <a:rPr lang="en-US" sz="1800" b="1" dirty="0">
                <a:latin typeface="+mj-lt"/>
              </a:rPr>
              <a:t>Product Code </a:t>
            </a:r>
            <a:r>
              <a:rPr lang="en-US" sz="1800" dirty="0">
                <a:latin typeface="+mj-lt"/>
              </a:rPr>
              <a:t>: APP1009A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Custom Design spot DTF included in Price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150g Polyester Birdseye</a:t>
            </a:r>
          </a:p>
          <a:p>
            <a:r>
              <a:rPr lang="en-US" sz="1800" b="1" dirty="0">
                <a:latin typeface="+mj-lt"/>
              </a:rPr>
              <a:t>Variants: </a:t>
            </a:r>
            <a:r>
              <a:rPr lang="en-US" sz="1800" dirty="0">
                <a:latin typeface="+mj-lt"/>
              </a:rPr>
              <a:t>Black, Navy, Lime, Red, Solid White</a:t>
            </a:r>
          </a:p>
          <a:p>
            <a:r>
              <a:rPr lang="en-US" sz="1800" b="1" dirty="0">
                <a:solidFill>
                  <a:schemeClr val="tx1"/>
                </a:solidFill>
                <a:latin typeface="+mj-lt"/>
              </a:rPr>
              <a:t>Sizes: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</a:p>
          <a:p>
            <a:r>
              <a:rPr lang="en-US" sz="1800" b="1" dirty="0">
                <a:latin typeface="+mj-lt"/>
              </a:rPr>
              <a:t>Extras</a:t>
            </a:r>
            <a:r>
              <a:rPr lang="en-US" sz="1800" dirty="0">
                <a:latin typeface="+mj-lt"/>
              </a:rPr>
              <a:t>: Spot Sublimation available on white shirt</a:t>
            </a:r>
          </a:p>
          <a:p>
            <a:r>
              <a:rPr lang="en-US" sz="1800" b="1" dirty="0">
                <a:solidFill>
                  <a:schemeClr val="tx1"/>
                </a:solidFill>
                <a:latin typeface="+mj-lt"/>
              </a:rPr>
              <a:t>Additional: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Alternative material available Polyester Interlock</a:t>
            </a: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</p:txBody>
      </p:sp>
      <p:pic>
        <p:nvPicPr>
          <p:cNvPr id="10" name="Picture 9" descr="Text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BB02AC01-E35A-434F-AF8E-718D72C9E5C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5680" y="286603"/>
            <a:ext cx="883788" cy="613550"/>
          </a:xfrm>
          <a:prstGeom prst="rect">
            <a:avLst/>
          </a:prstGeom>
        </p:spPr>
      </p:pic>
      <p:pic>
        <p:nvPicPr>
          <p:cNvPr id="3" name="Content Placeholder 2"/>
          <p:cNvPicPr>
            <a:picLocks noGrp="1" noChangeAspect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610" y="1132114"/>
            <a:ext cx="2957855" cy="5725886"/>
          </a:xfrm>
        </p:spPr>
      </p:pic>
    </p:spTree>
    <p:extLst>
      <p:ext uri="{BB962C8B-B14F-4D97-AF65-F5344CB8AC3E}">
        <p14:creationId xmlns:p14="http://schemas.microsoft.com/office/powerpoint/2010/main" val="42867034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Golf Shirts with Printed Tape Detail 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6731" y="2024109"/>
            <a:ext cx="4639736" cy="4547287"/>
          </a:xfrm>
        </p:spPr>
        <p:txBody>
          <a:bodyPr>
            <a:normAutofit lnSpcReduction="10000"/>
          </a:bodyPr>
          <a:lstStyle/>
          <a:p>
            <a:r>
              <a:rPr lang="en-US" sz="1800" b="1" dirty="0">
                <a:latin typeface="+mj-lt"/>
              </a:rPr>
              <a:t>Mens Austin Moisture Management Golf Shirt with Full Colour Branded Tape Detail</a:t>
            </a:r>
          </a:p>
          <a:p>
            <a:r>
              <a:rPr lang="en-US" sz="1800" b="1" dirty="0">
                <a:latin typeface="+mj-lt"/>
              </a:rPr>
              <a:t>Product Code </a:t>
            </a:r>
            <a:r>
              <a:rPr lang="en-US" sz="1800" dirty="0">
                <a:latin typeface="+mj-lt"/>
              </a:rPr>
              <a:t>: APP7276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Sublimated tape detail on shoulder</a:t>
            </a:r>
            <a:endParaRPr lang="en-US" sz="1800" dirty="0"/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Polyester Birdseye Moisture Management </a:t>
            </a:r>
          </a:p>
          <a:p>
            <a:r>
              <a:rPr lang="en-US" sz="1800" b="1" dirty="0">
                <a:latin typeface="+mj-lt"/>
              </a:rPr>
              <a:t>Variants: </a:t>
            </a:r>
            <a:r>
              <a:rPr lang="en-US" sz="1800" dirty="0">
                <a:latin typeface="+mj-lt"/>
              </a:rPr>
              <a:t>Black, Navy, Lime, Red, Solid White</a:t>
            </a:r>
          </a:p>
          <a:p>
            <a:r>
              <a:rPr lang="en-US" sz="1800" b="1" dirty="0">
                <a:latin typeface="+mj-lt"/>
              </a:rPr>
              <a:t>Sizes</a:t>
            </a:r>
            <a:r>
              <a:rPr lang="en-US" sz="1800" dirty="0">
                <a:latin typeface="+mj-lt"/>
              </a:rPr>
              <a:t>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</a:p>
          <a:p>
            <a:r>
              <a:rPr lang="en-US" sz="1800" b="1" dirty="0">
                <a:solidFill>
                  <a:schemeClr val="tx1"/>
                </a:solidFill>
                <a:latin typeface="+mj-lt"/>
              </a:rPr>
              <a:t>Extra: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Additional print available as screen print or DTF on shirt for additional cost</a:t>
            </a:r>
          </a:p>
          <a:p>
            <a:r>
              <a:rPr lang="en-US" sz="1800" b="1" dirty="0">
                <a:solidFill>
                  <a:schemeClr val="tx1"/>
                </a:solidFill>
                <a:latin typeface="+mj-lt"/>
              </a:rPr>
              <a:t>Additional: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Alternative material available Polyester Interlock</a:t>
            </a:r>
            <a:endParaRPr lang="en-US" sz="1800" dirty="0">
              <a:latin typeface="+mj-lt"/>
            </a:endParaRPr>
          </a:p>
          <a:p>
            <a:endParaRPr lang="en-US" sz="1800" dirty="0">
              <a:solidFill>
                <a:schemeClr val="tx1"/>
              </a:solidFill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pPr marL="0" indent="0">
              <a:buNone/>
            </a:pP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</p:txBody>
      </p:sp>
      <p:pic>
        <p:nvPicPr>
          <p:cNvPr id="12" name="Picture 11" descr="A person wearing a blue shirt&#10;&#10;Description automatically generated with low confidence">
            <a:extLst>
              <a:ext uri="{FF2B5EF4-FFF2-40B4-BE49-F238E27FC236}">
                <a16:creationId xmlns:a16="http://schemas.microsoft.com/office/drawing/2014/main" id="{875C8745-F8B8-C5DE-7C01-5F55A94A98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4032" y="1676400"/>
            <a:ext cx="4894995" cy="489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1390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Golf Shirts with Printed Tape Detail 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6731" y="2024109"/>
            <a:ext cx="4639736" cy="4547287"/>
          </a:xfrm>
        </p:spPr>
        <p:txBody>
          <a:bodyPr>
            <a:normAutofit lnSpcReduction="10000"/>
          </a:bodyPr>
          <a:lstStyle/>
          <a:p>
            <a:r>
              <a:rPr lang="en-US" sz="1800" b="1" dirty="0">
                <a:latin typeface="+mj-lt"/>
              </a:rPr>
              <a:t>Ladies Austin Moisture Management Golf Shirt with Full Colour Branded Tape Detail</a:t>
            </a:r>
          </a:p>
          <a:p>
            <a:r>
              <a:rPr lang="en-US" sz="1800" b="1" dirty="0">
                <a:latin typeface="+mj-lt"/>
              </a:rPr>
              <a:t>Product Code </a:t>
            </a:r>
            <a:r>
              <a:rPr lang="en-US" sz="1800" dirty="0">
                <a:latin typeface="+mj-lt"/>
              </a:rPr>
              <a:t>: APP7278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Sublimated tape detail on shoulders</a:t>
            </a:r>
            <a:endParaRPr lang="en-US" sz="1800" dirty="0"/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Polyester Birdseye Moisture Management </a:t>
            </a:r>
          </a:p>
          <a:p>
            <a:r>
              <a:rPr lang="en-US" sz="1800" b="1" dirty="0">
                <a:latin typeface="+mj-lt"/>
              </a:rPr>
              <a:t>Variants: </a:t>
            </a:r>
            <a:r>
              <a:rPr lang="en-US" sz="1800" dirty="0">
                <a:latin typeface="+mj-lt"/>
              </a:rPr>
              <a:t>Black, Navy, Lime, Red, Solid White</a:t>
            </a:r>
          </a:p>
          <a:p>
            <a:r>
              <a:rPr lang="en-US" sz="1800" b="1" dirty="0">
                <a:latin typeface="+mj-lt"/>
              </a:rPr>
              <a:t>Sizes</a:t>
            </a:r>
            <a:r>
              <a:rPr lang="en-US" sz="1800" dirty="0">
                <a:latin typeface="+mj-lt"/>
              </a:rPr>
              <a:t>: XS,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</a:p>
          <a:p>
            <a:r>
              <a:rPr lang="en-US" sz="1800" b="1" dirty="0">
                <a:solidFill>
                  <a:schemeClr val="tx1"/>
                </a:solidFill>
                <a:latin typeface="+mj-lt"/>
              </a:rPr>
              <a:t>Extra: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Additional print available as screen print or DTF on shirt for additional cost</a:t>
            </a:r>
          </a:p>
          <a:p>
            <a:r>
              <a:rPr lang="en-US" sz="1800" b="1" dirty="0">
                <a:solidFill>
                  <a:schemeClr val="tx1"/>
                </a:solidFill>
                <a:latin typeface="+mj-lt"/>
              </a:rPr>
              <a:t>Additional: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Alternative material available Polyester Interlock</a:t>
            </a:r>
            <a:endParaRPr lang="en-US" sz="1800" dirty="0">
              <a:latin typeface="+mj-lt"/>
            </a:endParaRPr>
          </a:p>
          <a:p>
            <a:endParaRPr lang="en-US" sz="1800" dirty="0">
              <a:solidFill>
                <a:schemeClr val="tx1"/>
              </a:solidFill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pPr marL="0" indent="0">
              <a:buNone/>
            </a:pP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</p:txBody>
      </p:sp>
      <p:pic>
        <p:nvPicPr>
          <p:cNvPr id="3" name="Picture 2" descr="A person wearing a red shirt&#10;&#10;Description automatically generated with medium confidence">
            <a:extLst>
              <a:ext uri="{FF2B5EF4-FFF2-40B4-BE49-F238E27FC236}">
                <a16:creationId xmlns:a16="http://schemas.microsoft.com/office/drawing/2014/main" id="{5E40EE46-BDE1-38AC-D6AC-68A6356609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575" y="1737360"/>
            <a:ext cx="4790145" cy="479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6502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9667"/>
            <a:ext cx="11125200" cy="1450757"/>
          </a:xfrm>
        </p:spPr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Golf Shirts with Printed Tape Detail 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6801" y="1550425"/>
            <a:ext cx="5374942" cy="5207908"/>
          </a:xfrm>
        </p:spPr>
        <p:txBody>
          <a:bodyPr>
            <a:normAutofit fontScale="47500" lnSpcReduction="20000"/>
          </a:bodyPr>
          <a:lstStyle/>
          <a:p>
            <a:r>
              <a:rPr lang="en-US" sz="3800" b="1" dirty="0">
                <a:latin typeface="+mj-lt"/>
              </a:rPr>
              <a:t>Mens Logan Long Sleeve Moisture Management Golf Shirt with Full Colour Branded Tape Detail</a:t>
            </a:r>
          </a:p>
          <a:p>
            <a:r>
              <a:rPr lang="en-US" sz="3800" b="1" dirty="0">
                <a:latin typeface="+mj-lt"/>
              </a:rPr>
              <a:t>Product Code </a:t>
            </a:r>
            <a:r>
              <a:rPr lang="en-US" sz="3800" dirty="0">
                <a:latin typeface="+mj-lt"/>
              </a:rPr>
              <a:t>: APP7280</a:t>
            </a:r>
          </a:p>
          <a:p>
            <a:r>
              <a:rPr lang="en-US" sz="3800" b="1" dirty="0">
                <a:latin typeface="+mj-lt"/>
              </a:rPr>
              <a:t>Ladies Logan Long Sleeve Moisture Management Golf Shirt with Full Colour Branded Tape Detail</a:t>
            </a:r>
          </a:p>
          <a:p>
            <a:r>
              <a:rPr lang="en-US" sz="3800" b="1" dirty="0">
                <a:latin typeface="+mj-lt"/>
              </a:rPr>
              <a:t>Product Code </a:t>
            </a:r>
            <a:r>
              <a:rPr lang="en-US" sz="3800" dirty="0">
                <a:latin typeface="+mj-lt"/>
              </a:rPr>
              <a:t>: APP7282</a:t>
            </a:r>
            <a:endParaRPr lang="en-US" sz="3800" b="1" dirty="0">
              <a:latin typeface="+mj-lt"/>
            </a:endParaRPr>
          </a:p>
          <a:p>
            <a:r>
              <a:rPr lang="en-US" sz="3800" b="1" dirty="0">
                <a:latin typeface="+mj-lt"/>
              </a:rPr>
              <a:t>Branding</a:t>
            </a:r>
            <a:r>
              <a:rPr lang="en-US" sz="3800" dirty="0">
                <a:latin typeface="+mj-lt"/>
              </a:rPr>
              <a:t>: Sublimated tape detail on shoulder and sleeves</a:t>
            </a:r>
            <a:endParaRPr lang="en-US" sz="3800" dirty="0"/>
          </a:p>
          <a:p>
            <a:r>
              <a:rPr lang="en-US" sz="3800" b="1" dirty="0">
                <a:latin typeface="+mj-lt"/>
              </a:rPr>
              <a:t>Material</a:t>
            </a:r>
            <a:r>
              <a:rPr lang="en-US" sz="3800" dirty="0">
                <a:latin typeface="+mj-lt"/>
              </a:rPr>
              <a:t>: Polyester Birdseye Moisture Management </a:t>
            </a:r>
          </a:p>
          <a:p>
            <a:r>
              <a:rPr lang="en-US" sz="3800" b="1" dirty="0">
                <a:latin typeface="+mj-lt"/>
              </a:rPr>
              <a:t>Variants: </a:t>
            </a:r>
            <a:r>
              <a:rPr lang="en-US" sz="3800" dirty="0">
                <a:latin typeface="+mj-lt"/>
              </a:rPr>
              <a:t>Black, Navy, Lime, Red, Solid White</a:t>
            </a:r>
          </a:p>
          <a:p>
            <a:r>
              <a:rPr lang="en-US" sz="3800" b="1" dirty="0">
                <a:latin typeface="+mj-lt"/>
              </a:rPr>
              <a:t>Sizes</a:t>
            </a:r>
            <a:r>
              <a:rPr lang="en-US" sz="3800" dirty="0">
                <a:latin typeface="+mj-lt"/>
              </a:rPr>
              <a:t>: </a:t>
            </a:r>
            <a:r>
              <a:rPr lang="en-US" sz="3800" dirty="0">
                <a:solidFill>
                  <a:schemeClr val="tx1"/>
                </a:solidFill>
                <a:latin typeface="+mj-lt"/>
              </a:rPr>
              <a:t>S,M,L,XL,2XL,3XL,4XL,5XL</a:t>
            </a:r>
          </a:p>
          <a:p>
            <a:r>
              <a:rPr lang="en-US" sz="3800" b="1" dirty="0">
                <a:solidFill>
                  <a:schemeClr val="tx1"/>
                </a:solidFill>
                <a:latin typeface="+mj-lt"/>
              </a:rPr>
              <a:t>Extra: </a:t>
            </a:r>
            <a:r>
              <a:rPr lang="en-US" sz="3800" dirty="0">
                <a:solidFill>
                  <a:schemeClr val="tx1"/>
                </a:solidFill>
                <a:latin typeface="+mj-lt"/>
              </a:rPr>
              <a:t>Additional print available as screen print or DTF on shirt for additional cost</a:t>
            </a:r>
          </a:p>
          <a:p>
            <a:r>
              <a:rPr lang="en-US" sz="3800" b="1" dirty="0">
                <a:solidFill>
                  <a:schemeClr val="tx1"/>
                </a:solidFill>
                <a:latin typeface="+mj-lt"/>
              </a:rPr>
              <a:t>Additional: </a:t>
            </a:r>
            <a:r>
              <a:rPr lang="en-US" sz="3800" dirty="0">
                <a:solidFill>
                  <a:schemeClr val="tx1"/>
                </a:solidFill>
                <a:latin typeface="+mj-lt"/>
              </a:rPr>
              <a:t>Alternative material available Polyester Interlock</a:t>
            </a:r>
            <a:endParaRPr lang="en-US" sz="3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</p:txBody>
      </p:sp>
      <p:pic>
        <p:nvPicPr>
          <p:cNvPr id="4" name="Picture 3" descr="A person and person posing for a picture&#10;&#10;Description automatically generated">
            <a:extLst>
              <a:ext uri="{FF2B5EF4-FFF2-40B4-BE49-F238E27FC236}">
                <a16:creationId xmlns:a16="http://schemas.microsoft.com/office/drawing/2014/main" id="{EC99A4AE-71B7-64BA-DDEC-0B609CE888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1194" y="1650231"/>
            <a:ext cx="4921164" cy="4921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2595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0"/>
            <a:ext cx="10058400" cy="1450757"/>
          </a:xfrm>
        </p:spPr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Golf Shirts with Piping Tape Detail 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6731" y="1583141"/>
            <a:ext cx="4639736" cy="4988256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+mj-lt"/>
              </a:rPr>
              <a:t>Ladies Nolan Moisture Management Golf Shirt</a:t>
            </a:r>
          </a:p>
          <a:p>
            <a:r>
              <a:rPr lang="en-US" sz="1800" b="1" dirty="0">
                <a:latin typeface="+mj-lt"/>
              </a:rPr>
              <a:t>Product Code </a:t>
            </a:r>
            <a:r>
              <a:rPr lang="en-US" sz="1800" dirty="0">
                <a:latin typeface="+mj-lt"/>
              </a:rPr>
              <a:t>: APP7176</a:t>
            </a:r>
          </a:p>
          <a:p>
            <a:r>
              <a:rPr lang="en-US" sz="1800" b="1" dirty="0">
                <a:latin typeface="+mj-lt"/>
              </a:rPr>
              <a:t>Mens Nolan Moisture Management Golf Shirt</a:t>
            </a:r>
          </a:p>
          <a:p>
            <a:r>
              <a:rPr lang="en-US" sz="1800" b="1" dirty="0">
                <a:latin typeface="+mj-lt"/>
              </a:rPr>
              <a:t>Product Code </a:t>
            </a:r>
            <a:r>
              <a:rPr lang="en-US" sz="1800" dirty="0">
                <a:latin typeface="+mj-lt"/>
              </a:rPr>
              <a:t>: APP7173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Custom Design Full Colour Included in Price 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Polyester Birdseye Moisture Management </a:t>
            </a:r>
          </a:p>
          <a:p>
            <a:r>
              <a:rPr lang="en-US" sz="1800" b="1" dirty="0">
                <a:latin typeface="+mj-lt"/>
              </a:rPr>
              <a:t>Sizes</a:t>
            </a:r>
            <a:r>
              <a:rPr lang="en-US" sz="1800" dirty="0">
                <a:latin typeface="+mj-lt"/>
              </a:rPr>
              <a:t>: XS,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</a:p>
          <a:p>
            <a:r>
              <a:rPr lang="en-US" sz="1800" b="1" dirty="0">
                <a:solidFill>
                  <a:schemeClr val="tx1"/>
                </a:solidFill>
                <a:latin typeface="+mj-lt"/>
              </a:rPr>
              <a:t>Additional: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Alternative materials available Polyester Interlock &amp; Polyester Spun poly – request pricing </a:t>
            </a: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pPr marL="0" indent="0">
              <a:buNone/>
            </a:pP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</p:txBody>
      </p:sp>
      <p:pic>
        <p:nvPicPr>
          <p:cNvPr id="3" name="Picture 2" descr="A person and person wearing matching shirts&#10;&#10;Description automatically generated with low confidence">
            <a:extLst>
              <a:ext uri="{FF2B5EF4-FFF2-40B4-BE49-F238E27FC236}">
                <a16:creationId xmlns:a16="http://schemas.microsoft.com/office/drawing/2014/main" id="{97839ECF-4D69-D14A-EF4D-1E51872AC1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273337"/>
            <a:ext cx="5559188" cy="555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5457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Golf Shirts with Piping Tape Detail 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08462" y="1737360"/>
            <a:ext cx="4639736" cy="4834037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+mj-lt"/>
              </a:rPr>
              <a:t>Ladies Miles Moisture Management Golf Shirt</a:t>
            </a:r>
          </a:p>
          <a:p>
            <a:r>
              <a:rPr lang="en-US" sz="1800" b="1" dirty="0">
                <a:latin typeface="+mj-lt"/>
              </a:rPr>
              <a:t>Product Code </a:t>
            </a:r>
            <a:r>
              <a:rPr lang="en-US" sz="1800" dirty="0">
                <a:latin typeface="+mj-lt"/>
              </a:rPr>
              <a:t>: APP7183</a:t>
            </a:r>
          </a:p>
          <a:p>
            <a:r>
              <a:rPr lang="en-US" sz="1800" b="1" dirty="0">
                <a:latin typeface="+mj-lt"/>
              </a:rPr>
              <a:t>Mens Miles Moisture Management Golf Shirt</a:t>
            </a:r>
          </a:p>
          <a:p>
            <a:r>
              <a:rPr lang="en-US" sz="1800" b="1" dirty="0">
                <a:latin typeface="+mj-lt"/>
              </a:rPr>
              <a:t>Product Code </a:t>
            </a:r>
            <a:r>
              <a:rPr lang="en-US" sz="1800" dirty="0">
                <a:latin typeface="+mj-lt"/>
              </a:rPr>
              <a:t>: APP7180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Custom design spot DTF included in Price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Polyester Birdseye Moisture Management </a:t>
            </a:r>
          </a:p>
          <a:p>
            <a:r>
              <a:rPr lang="en-US" sz="1800" b="1" dirty="0">
                <a:latin typeface="+mj-lt"/>
              </a:rPr>
              <a:t>Variants: </a:t>
            </a:r>
            <a:r>
              <a:rPr lang="en-US" sz="1800" dirty="0">
                <a:latin typeface="+mj-lt"/>
              </a:rPr>
              <a:t>Black, Navy, Lime, Red, Solid White</a:t>
            </a:r>
          </a:p>
          <a:p>
            <a:r>
              <a:rPr lang="en-US" sz="1800" b="1" dirty="0">
                <a:latin typeface="+mj-lt"/>
              </a:rPr>
              <a:t>Sizes</a:t>
            </a:r>
            <a:r>
              <a:rPr lang="en-US" sz="1800" dirty="0">
                <a:latin typeface="+mj-lt"/>
              </a:rPr>
              <a:t>: XS,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</a:p>
          <a:p>
            <a:r>
              <a:rPr lang="en-US" sz="1800" b="1" dirty="0">
                <a:solidFill>
                  <a:schemeClr val="tx1"/>
                </a:solidFill>
                <a:latin typeface="+mj-lt"/>
              </a:rPr>
              <a:t>Additional: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Alternative material available Polyester Interlock</a:t>
            </a: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pPr marL="0" indent="0">
              <a:buNone/>
            </a:pP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</p:txBody>
      </p:sp>
      <p:pic>
        <p:nvPicPr>
          <p:cNvPr id="3" name="Picture 2" descr="A person and person posing for a picture&#10;&#10;Description automatically generated with medium confidence">
            <a:extLst>
              <a:ext uri="{FF2B5EF4-FFF2-40B4-BE49-F238E27FC236}">
                <a16:creationId xmlns:a16="http://schemas.microsoft.com/office/drawing/2014/main" id="{5AFBDDD1-4DDE-CAD9-60BD-B5B61F547D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240" y="1650518"/>
            <a:ext cx="5207482" cy="520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8736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Golf Shirts with Piping Tape Detail 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6731" y="2024109"/>
            <a:ext cx="4639736" cy="4547287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+mj-lt"/>
              </a:rPr>
              <a:t>Ladies Koa Moisture Management Golf Shirt</a:t>
            </a:r>
          </a:p>
          <a:p>
            <a:r>
              <a:rPr lang="en-US" sz="1800" b="1" dirty="0">
                <a:latin typeface="+mj-lt"/>
              </a:rPr>
              <a:t>Product Code </a:t>
            </a:r>
            <a:r>
              <a:rPr lang="en-US" sz="1800" dirty="0">
                <a:latin typeface="+mj-lt"/>
              </a:rPr>
              <a:t>: APP7188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Custom Design Full Colour Included in Price 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Polyester Birdseye Moisture Management </a:t>
            </a:r>
          </a:p>
          <a:p>
            <a:r>
              <a:rPr lang="en-US" sz="1800" b="1" dirty="0">
                <a:latin typeface="+mj-lt"/>
              </a:rPr>
              <a:t>Sizes</a:t>
            </a:r>
            <a:r>
              <a:rPr lang="en-US" sz="1800" dirty="0">
                <a:latin typeface="+mj-lt"/>
              </a:rPr>
              <a:t>: XS,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</a:p>
          <a:p>
            <a:r>
              <a:rPr lang="en-US" sz="1800" b="1" dirty="0">
                <a:solidFill>
                  <a:schemeClr val="tx1"/>
                </a:solidFill>
                <a:latin typeface="+mj-lt"/>
              </a:rPr>
              <a:t>Additional: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Alternative materials available Polyester Interlock &amp; Polyester Spun poly – request pricing </a:t>
            </a: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pPr marL="0" indent="0">
              <a:buNone/>
            </a:pP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</p:txBody>
      </p:sp>
      <p:pic>
        <p:nvPicPr>
          <p:cNvPr id="4" name="Picture 3" descr="A person wearing a colorful shirt&#10;&#10;Description automatically generated with low confidence">
            <a:extLst>
              <a:ext uri="{FF2B5EF4-FFF2-40B4-BE49-F238E27FC236}">
                <a16:creationId xmlns:a16="http://schemas.microsoft.com/office/drawing/2014/main" id="{1610B91F-6DF6-737C-E207-489E963B83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513" y="1558119"/>
            <a:ext cx="5013277" cy="5013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4266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8946"/>
            <a:ext cx="10058400" cy="1450757"/>
          </a:xfrm>
        </p:spPr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Golf Shirts with Piping Tape Detail 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6731" y="2024109"/>
            <a:ext cx="4639736" cy="4547287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+mj-lt"/>
              </a:rPr>
              <a:t>Mens Koa Moisture Management Golf Shirt</a:t>
            </a:r>
          </a:p>
          <a:p>
            <a:r>
              <a:rPr lang="en-US" sz="1800" b="1" dirty="0">
                <a:latin typeface="+mj-lt"/>
              </a:rPr>
              <a:t>Product Code </a:t>
            </a:r>
            <a:r>
              <a:rPr lang="en-US" sz="1800" dirty="0">
                <a:latin typeface="+mj-lt"/>
              </a:rPr>
              <a:t>: APP7185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Custom Design Full Colour Included in Price 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Polyester Birdseye Moisture Management </a:t>
            </a:r>
          </a:p>
          <a:p>
            <a:r>
              <a:rPr lang="en-US" sz="1800" b="1" dirty="0">
                <a:latin typeface="+mj-lt"/>
              </a:rPr>
              <a:t>Sizes</a:t>
            </a:r>
            <a:r>
              <a:rPr lang="en-US" sz="1800" dirty="0">
                <a:latin typeface="+mj-lt"/>
              </a:rPr>
              <a:t>: XS,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</a:p>
          <a:p>
            <a:r>
              <a:rPr lang="en-US" sz="1800" b="1" dirty="0">
                <a:solidFill>
                  <a:schemeClr val="tx1"/>
                </a:solidFill>
                <a:latin typeface="+mj-lt"/>
              </a:rPr>
              <a:t>Additional: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Alternative materials available Polyester Interlock &amp; Polyester Spun poly – request pricing </a:t>
            </a: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pPr marL="0" indent="0">
              <a:buNone/>
            </a:pP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</p:txBody>
      </p:sp>
      <p:pic>
        <p:nvPicPr>
          <p:cNvPr id="3" name="Picture 2" descr="A person wearing a polo shirt&#10;&#10;Description automatically generated with medium confidence">
            <a:extLst>
              <a:ext uri="{FF2B5EF4-FFF2-40B4-BE49-F238E27FC236}">
                <a16:creationId xmlns:a16="http://schemas.microsoft.com/office/drawing/2014/main" id="{07EEEF14-B95B-279E-4380-8A7723B931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028" y="1549703"/>
            <a:ext cx="5322626" cy="532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9815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Golf Shirts with Piping Tape Detail 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6731" y="1737361"/>
            <a:ext cx="4639736" cy="4834036"/>
          </a:xfrm>
        </p:spPr>
        <p:txBody>
          <a:bodyPr>
            <a:normAutofit lnSpcReduction="10000"/>
          </a:bodyPr>
          <a:lstStyle/>
          <a:p>
            <a:r>
              <a:rPr lang="en-US" sz="1800" b="1" dirty="0">
                <a:latin typeface="+mj-lt"/>
              </a:rPr>
              <a:t>Ladies Avi Moisture Management Golf Shirt</a:t>
            </a:r>
          </a:p>
          <a:p>
            <a:r>
              <a:rPr lang="en-US" sz="1800" b="1" dirty="0">
                <a:latin typeface="+mj-lt"/>
              </a:rPr>
              <a:t>Product Code </a:t>
            </a:r>
            <a:r>
              <a:rPr lang="en-US" sz="1800" dirty="0">
                <a:latin typeface="+mj-lt"/>
              </a:rPr>
              <a:t>: APP7195</a:t>
            </a:r>
          </a:p>
          <a:p>
            <a:r>
              <a:rPr lang="en-US" sz="1800" b="1" dirty="0">
                <a:latin typeface="+mj-lt"/>
              </a:rPr>
              <a:t>Mens Avi Sleeve Moisture Management Golf Shirt</a:t>
            </a:r>
          </a:p>
          <a:p>
            <a:r>
              <a:rPr lang="en-US" sz="1800" b="1" dirty="0">
                <a:latin typeface="+mj-lt"/>
              </a:rPr>
              <a:t>Product Code </a:t>
            </a:r>
            <a:r>
              <a:rPr lang="en-US" sz="1800" dirty="0">
                <a:latin typeface="+mj-lt"/>
              </a:rPr>
              <a:t>: APP7192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Custom design spot DTF included in Price</a:t>
            </a:r>
          </a:p>
          <a:p>
            <a:r>
              <a:rPr lang="en-US" sz="1800" b="1" dirty="0">
                <a:latin typeface="+mj-lt"/>
              </a:rPr>
              <a:t>Variants: </a:t>
            </a:r>
            <a:r>
              <a:rPr lang="en-US" sz="1800" dirty="0">
                <a:latin typeface="+mj-lt"/>
              </a:rPr>
              <a:t>Black, Navy, Lime, Red, Solid White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Polyester Birdseye Moisture Management </a:t>
            </a:r>
          </a:p>
          <a:p>
            <a:r>
              <a:rPr lang="en-US" sz="1800" b="1" dirty="0">
                <a:latin typeface="+mj-lt"/>
              </a:rPr>
              <a:t>Sizes</a:t>
            </a:r>
            <a:r>
              <a:rPr lang="en-US" sz="1800" dirty="0">
                <a:latin typeface="+mj-lt"/>
              </a:rPr>
              <a:t>: XS,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</a:p>
          <a:p>
            <a:r>
              <a:rPr lang="en-US" sz="1800" b="1" dirty="0">
                <a:solidFill>
                  <a:schemeClr val="tx1"/>
                </a:solidFill>
                <a:latin typeface="+mj-lt"/>
              </a:rPr>
              <a:t>Additional: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Alternative material available Polyester Interlock</a:t>
            </a: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pPr marL="0" indent="0">
              <a:buNone/>
            </a:pP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</p:txBody>
      </p:sp>
      <p:pic>
        <p:nvPicPr>
          <p:cNvPr id="3" name="Picture 2" descr="A person and person standing in front of different colored shirts&#10;&#10;Description automatically generated with medium confidence">
            <a:extLst>
              <a:ext uri="{FF2B5EF4-FFF2-40B4-BE49-F238E27FC236}">
                <a16:creationId xmlns:a16="http://schemas.microsoft.com/office/drawing/2014/main" id="{DFD9E598-FF46-A399-6306-133B5D17FC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502" y="1708244"/>
            <a:ext cx="4863152" cy="4863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3306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8946"/>
            <a:ext cx="10058400" cy="1450757"/>
          </a:xfrm>
        </p:spPr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Raglan Golf Shirts with Piping Tape Detail 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6731" y="2024109"/>
            <a:ext cx="4639736" cy="4547287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+mj-lt"/>
              </a:rPr>
              <a:t>Unisex Abner Raglan Moisture Management Golf Shirt</a:t>
            </a:r>
          </a:p>
          <a:p>
            <a:r>
              <a:rPr lang="en-US" sz="1800" b="1" dirty="0">
                <a:latin typeface="+mj-lt"/>
              </a:rPr>
              <a:t>Product Code </a:t>
            </a:r>
            <a:r>
              <a:rPr lang="en-US" sz="1800" dirty="0">
                <a:latin typeface="+mj-lt"/>
              </a:rPr>
              <a:t>: APP7197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Custom Design Full Colour Included in Price 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Polyester Birdseye Moisture Management </a:t>
            </a:r>
          </a:p>
          <a:p>
            <a:r>
              <a:rPr lang="en-US" sz="1800" b="1" dirty="0">
                <a:latin typeface="+mj-lt"/>
              </a:rPr>
              <a:t>Sizes</a:t>
            </a:r>
            <a:r>
              <a:rPr lang="en-US" sz="1800" dirty="0">
                <a:latin typeface="+mj-lt"/>
              </a:rPr>
              <a:t>: XS,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</a:p>
          <a:p>
            <a:r>
              <a:rPr lang="en-US" sz="1800" b="1" dirty="0">
                <a:solidFill>
                  <a:schemeClr val="tx1"/>
                </a:solidFill>
                <a:latin typeface="+mj-lt"/>
              </a:rPr>
              <a:t>Additional: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Alternative materials available Polyester Interlock &amp; Polyester Spun poly – request pricing </a:t>
            </a: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pPr marL="0" indent="0">
              <a:buNone/>
            </a:pP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</p:txBody>
      </p:sp>
      <p:pic>
        <p:nvPicPr>
          <p:cNvPr id="4" name="Picture 3" descr="A person and person wearing matching shirts&#10;&#10;Description automatically generated with low confidence">
            <a:extLst>
              <a:ext uri="{FF2B5EF4-FFF2-40B4-BE49-F238E27FC236}">
                <a16:creationId xmlns:a16="http://schemas.microsoft.com/office/drawing/2014/main" id="{B04DABD5-F358-32F8-A057-F53C9E8131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845016"/>
            <a:ext cx="6012984" cy="6012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2629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Raglan Golf Shirts with Piping Tape Detail 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6731" y="1737361"/>
            <a:ext cx="4639736" cy="4834036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+mj-lt"/>
              </a:rPr>
              <a:t>Unisex Marley Raglan Moisture Management Golf Shirt</a:t>
            </a:r>
          </a:p>
          <a:p>
            <a:r>
              <a:rPr lang="en-US" sz="1800" b="1" dirty="0">
                <a:latin typeface="+mj-lt"/>
              </a:rPr>
              <a:t>Product Code </a:t>
            </a:r>
            <a:r>
              <a:rPr lang="en-US" sz="1800" dirty="0">
                <a:latin typeface="+mj-lt"/>
              </a:rPr>
              <a:t>: APP7200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Custom design spot DTF included in Price</a:t>
            </a:r>
          </a:p>
          <a:p>
            <a:r>
              <a:rPr lang="en-US" sz="1800" b="1" dirty="0">
                <a:latin typeface="+mj-lt"/>
              </a:rPr>
              <a:t>Variants: </a:t>
            </a:r>
            <a:r>
              <a:rPr lang="en-US" sz="1800" dirty="0">
                <a:latin typeface="+mj-lt"/>
              </a:rPr>
              <a:t>Black, Navy, Lime, Red, Solid White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Polyester Birdseye Moisture Management </a:t>
            </a:r>
          </a:p>
          <a:p>
            <a:r>
              <a:rPr lang="en-US" sz="1800" b="1" dirty="0">
                <a:latin typeface="+mj-lt"/>
              </a:rPr>
              <a:t>Sizes</a:t>
            </a:r>
            <a:r>
              <a:rPr lang="en-US" sz="1800" dirty="0">
                <a:latin typeface="+mj-lt"/>
              </a:rPr>
              <a:t>: XS,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</a:p>
          <a:p>
            <a:r>
              <a:rPr lang="en-US" sz="1800" b="1" dirty="0">
                <a:solidFill>
                  <a:schemeClr val="tx1"/>
                </a:solidFill>
                <a:latin typeface="+mj-lt"/>
              </a:rPr>
              <a:t>Additional: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Alternative material available Polyester Interlock</a:t>
            </a: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pPr marL="0" indent="0">
              <a:buNone/>
            </a:pP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</p:txBody>
      </p:sp>
      <p:pic>
        <p:nvPicPr>
          <p:cNvPr id="4" name="Picture 3" descr="A person and person standing together&#10;&#10;Description automatically generated with medium confidence">
            <a:extLst>
              <a:ext uri="{FF2B5EF4-FFF2-40B4-BE49-F238E27FC236}">
                <a16:creationId xmlns:a16="http://schemas.microsoft.com/office/drawing/2014/main" id="{E5925CBC-D3FD-D7C2-D91B-A500608C49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728" y="970129"/>
            <a:ext cx="5659271" cy="5659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7167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8946"/>
            <a:ext cx="10058400" cy="1450757"/>
          </a:xfrm>
        </p:spPr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Raglan Golf Shirts with Piping Tape Detail 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6731" y="2024109"/>
            <a:ext cx="4639736" cy="4547287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+mj-lt"/>
              </a:rPr>
              <a:t>Unisex Harbor Raglan Moisture Management Golf Shirt</a:t>
            </a:r>
          </a:p>
          <a:p>
            <a:r>
              <a:rPr lang="en-US" sz="1800" b="1" dirty="0">
                <a:latin typeface="+mj-lt"/>
              </a:rPr>
              <a:t>Product Code </a:t>
            </a:r>
            <a:r>
              <a:rPr lang="en-US" sz="1800" dirty="0">
                <a:latin typeface="+mj-lt"/>
              </a:rPr>
              <a:t>: APP7285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Custom Design Full Colour Included in Price 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Polyester Birdseye Moisture Management </a:t>
            </a:r>
          </a:p>
          <a:p>
            <a:r>
              <a:rPr lang="en-US" sz="1800" b="1" dirty="0">
                <a:latin typeface="+mj-lt"/>
              </a:rPr>
              <a:t>Sizes</a:t>
            </a:r>
            <a:r>
              <a:rPr lang="en-US" sz="1800" dirty="0">
                <a:latin typeface="+mj-lt"/>
              </a:rPr>
              <a:t>: XS,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</a:p>
          <a:p>
            <a:r>
              <a:rPr lang="en-US" sz="1800" b="1" dirty="0">
                <a:solidFill>
                  <a:schemeClr val="tx1"/>
                </a:solidFill>
                <a:latin typeface="+mj-lt"/>
              </a:rPr>
              <a:t>Additional: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Alternative materials available Polyester Interlock &amp; Polyester Spun poly – request pricing </a:t>
            </a: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pPr marL="0" indent="0">
              <a:buNone/>
            </a:pP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</p:txBody>
      </p:sp>
      <p:pic>
        <p:nvPicPr>
          <p:cNvPr id="3" name="Picture 2" descr="A person and person wearing polo shirts&#10;&#10;Description automatically generated with medium confidence">
            <a:extLst>
              <a:ext uri="{FF2B5EF4-FFF2-40B4-BE49-F238E27FC236}">
                <a16:creationId xmlns:a16="http://schemas.microsoft.com/office/drawing/2014/main" id="{DD560724-2325-1DD1-3E79-BE986D7DB4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776785"/>
            <a:ext cx="5982269" cy="598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1100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Raglan Golf Shirts with Piping Tape Detail 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6731" y="1737361"/>
            <a:ext cx="4639736" cy="4834036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+mj-lt"/>
              </a:rPr>
              <a:t>Unisex Domini Raglan Moisture Management Golf Shirt</a:t>
            </a:r>
          </a:p>
          <a:p>
            <a:r>
              <a:rPr lang="en-US" sz="1800" b="1" dirty="0">
                <a:latin typeface="+mj-lt"/>
              </a:rPr>
              <a:t>Product Code </a:t>
            </a:r>
            <a:r>
              <a:rPr lang="en-US" sz="1800" dirty="0">
                <a:latin typeface="+mj-lt"/>
              </a:rPr>
              <a:t>: APP7289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Custom design spot DTF included in Price</a:t>
            </a:r>
          </a:p>
          <a:p>
            <a:r>
              <a:rPr lang="en-US" sz="1800" b="1" dirty="0">
                <a:latin typeface="+mj-lt"/>
              </a:rPr>
              <a:t>Variants: </a:t>
            </a:r>
            <a:r>
              <a:rPr lang="en-US" sz="1800" dirty="0">
                <a:latin typeface="+mj-lt"/>
              </a:rPr>
              <a:t>Black, Navy, Lime, Red, Solid White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Polyester Birdseye Moisture Management </a:t>
            </a:r>
          </a:p>
          <a:p>
            <a:r>
              <a:rPr lang="en-US" sz="1800" b="1" dirty="0">
                <a:latin typeface="+mj-lt"/>
              </a:rPr>
              <a:t>Sizes</a:t>
            </a:r>
            <a:r>
              <a:rPr lang="en-US" sz="1800" dirty="0">
                <a:latin typeface="+mj-lt"/>
              </a:rPr>
              <a:t>: XS,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</a:p>
          <a:p>
            <a:r>
              <a:rPr lang="en-US" sz="1800" b="1" dirty="0">
                <a:solidFill>
                  <a:schemeClr val="tx1"/>
                </a:solidFill>
                <a:latin typeface="+mj-lt"/>
              </a:rPr>
              <a:t>Additional: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Alternative material available Polyester Interlock</a:t>
            </a: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pPr marL="0" indent="0">
              <a:buNone/>
            </a:pP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</p:txBody>
      </p:sp>
      <p:pic>
        <p:nvPicPr>
          <p:cNvPr id="3" name="Picture 2" descr="A person and person wearing polo shirts&#10;&#10;Description automatically generated with medium confidence">
            <a:extLst>
              <a:ext uri="{FF2B5EF4-FFF2-40B4-BE49-F238E27FC236}">
                <a16:creationId xmlns:a16="http://schemas.microsoft.com/office/drawing/2014/main" id="{3FACD011-C86A-E984-5593-FED9A52D94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330" y="1050878"/>
            <a:ext cx="5807122" cy="5807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7587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6232" y="71651"/>
            <a:ext cx="10058400" cy="1450757"/>
          </a:xfrm>
        </p:spPr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Golf Shirts with Pre-designed artworks – Just add your logo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27675" y="1626923"/>
            <a:ext cx="4639736" cy="4988256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+mj-lt"/>
              </a:rPr>
              <a:t>Mens Tae Moisture Management Golf Shirt</a:t>
            </a:r>
          </a:p>
          <a:p>
            <a:r>
              <a:rPr lang="en-US" sz="1800" b="1" dirty="0">
                <a:latin typeface="+mj-lt"/>
              </a:rPr>
              <a:t>Product Code </a:t>
            </a:r>
            <a:r>
              <a:rPr lang="en-US" sz="1800" dirty="0">
                <a:latin typeface="+mj-lt"/>
              </a:rPr>
              <a:t>: APP7089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Custom Design Full Colour Included in Price 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Polyester Birdseye Moisture Management </a:t>
            </a:r>
          </a:p>
          <a:p>
            <a:r>
              <a:rPr lang="en-US" sz="1800" b="1" dirty="0">
                <a:latin typeface="+mj-lt"/>
              </a:rPr>
              <a:t>Variants: </a:t>
            </a:r>
            <a:r>
              <a:rPr lang="en-US" sz="1800" dirty="0">
                <a:latin typeface="+mj-lt"/>
              </a:rPr>
              <a:t>Green, Lime, Royal blue, Orange, Red, Grey</a:t>
            </a:r>
          </a:p>
          <a:p>
            <a:r>
              <a:rPr lang="en-US" sz="1800" b="1" dirty="0">
                <a:latin typeface="+mj-lt"/>
              </a:rPr>
              <a:t>Sizes</a:t>
            </a:r>
            <a:r>
              <a:rPr lang="en-US" sz="1800" dirty="0">
                <a:latin typeface="+mj-lt"/>
              </a:rPr>
              <a:t>: XS,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</a:p>
          <a:p>
            <a:r>
              <a:rPr lang="en-US" sz="1800" b="1" dirty="0">
                <a:solidFill>
                  <a:schemeClr val="tx1"/>
                </a:solidFill>
                <a:latin typeface="+mj-lt"/>
              </a:rPr>
              <a:t>Additional: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Alternative materials available Polyester Interlock &amp; Polyester Spun poly – request pricing </a:t>
            </a: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pPr marL="0" indent="0">
              <a:buNone/>
            </a:pP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</p:txBody>
      </p:sp>
      <p:pic>
        <p:nvPicPr>
          <p:cNvPr id="8" name="Picture 7" descr="A person wearing a polo shirt&#10;&#10;Description automatically generated with medium confidence">
            <a:extLst>
              <a:ext uri="{FF2B5EF4-FFF2-40B4-BE49-F238E27FC236}">
                <a16:creationId xmlns:a16="http://schemas.microsoft.com/office/drawing/2014/main" id="{109586D3-FA11-7301-CBC3-F006B0763B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590" y="1455752"/>
            <a:ext cx="5330598" cy="5330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2704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373" y="163773"/>
            <a:ext cx="10058400" cy="1450757"/>
          </a:xfrm>
        </p:spPr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Golf Shirts with Pre-designed artworks – Just add your logo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8618" y="1721197"/>
            <a:ext cx="4639736" cy="4988256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+mj-lt"/>
              </a:rPr>
              <a:t>Ladies Tae Moisture Management Golf Shirt</a:t>
            </a:r>
          </a:p>
          <a:p>
            <a:r>
              <a:rPr lang="en-US" sz="1800" b="1" dirty="0">
                <a:latin typeface="+mj-lt"/>
              </a:rPr>
              <a:t>Product Code </a:t>
            </a:r>
            <a:r>
              <a:rPr lang="en-US" sz="1800" dirty="0">
                <a:latin typeface="+mj-lt"/>
              </a:rPr>
              <a:t>: APP7089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Custom Design Full Colour Included in Price 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Polyester Birdseye Moisture Management </a:t>
            </a:r>
          </a:p>
          <a:p>
            <a:r>
              <a:rPr lang="en-US" sz="1800" b="1" dirty="0">
                <a:latin typeface="+mj-lt"/>
              </a:rPr>
              <a:t>Variants: </a:t>
            </a:r>
            <a:r>
              <a:rPr lang="en-US" sz="1800" dirty="0">
                <a:latin typeface="+mj-lt"/>
              </a:rPr>
              <a:t>Green, Lime, Royal blue, Orange, Red, Grey</a:t>
            </a:r>
          </a:p>
          <a:p>
            <a:r>
              <a:rPr lang="en-US" sz="1800" b="1" dirty="0">
                <a:latin typeface="+mj-lt"/>
              </a:rPr>
              <a:t>Sizes</a:t>
            </a:r>
            <a:r>
              <a:rPr lang="en-US" sz="1800" dirty="0">
                <a:latin typeface="+mj-lt"/>
              </a:rPr>
              <a:t>: XS,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</a:p>
          <a:p>
            <a:r>
              <a:rPr lang="en-US" sz="1800" b="1" dirty="0">
                <a:solidFill>
                  <a:schemeClr val="tx1"/>
                </a:solidFill>
                <a:latin typeface="+mj-lt"/>
              </a:rPr>
              <a:t>Additional: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Alternative materials available Polyester Interlock &amp; Polyester Spun poly – request pricing </a:t>
            </a: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pPr marL="0" indent="0">
              <a:buNone/>
            </a:pP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</p:txBody>
      </p:sp>
      <p:pic>
        <p:nvPicPr>
          <p:cNvPr id="3" name="Picture 2" descr="A person wearing a black and green polo shirt&#10;&#10;Description automatically generated with medium confidence">
            <a:extLst>
              <a:ext uri="{FF2B5EF4-FFF2-40B4-BE49-F238E27FC236}">
                <a16:creationId xmlns:a16="http://schemas.microsoft.com/office/drawing/2014/main" id="{643EAFCA-E22E-74EE-0AB5-A3A8442DEA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573" y="1614530"/>
            <a:ext cx="5349922" cy="5201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7089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6233" y="409433"/>
            <a:ext cx="10058400" cy="1450757"/>
          </a:xfrm>
        </p:spPr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Golf Shirts with Pre-designed artworks – Just add your logo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27675" y="1886814"/>
            <a:ext cx="4639736" cy="4988256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+mj-lt"/>
              </a:rPr>
              <a:t>Mens </a:t>
            </a:r>
            <a:r>
              <a:rPr lang="en-US" sz="1800" b="1" dirty="0" err="1">
                <a:latin typeface="+mj-lt"/>
              </a:rPr>
              <a:t>Werna</a:t>
            </a:r>
            <a:r>
              <a:rPr lang="en-US" sz="1800" b="1" dirty="0">
                <a:latin typeface="+mj-lt"/>
              </a:rPr>
              <a:t> Moisture Management Golf Shirt</a:t>
            </a:r>
          </a:p>
          <a:p>
            <a:r>
              <a:rPr lang="en-US" sz="1800" b="1" dirty="0">
                <a:latin typeface="+mj-lt"/>
              </a:rPr>
              <a:t>Product Code </a:t>
            </a:r>
            <a:r>
              <a:rPr lang="en-US" sz="1800" dirty="0">
                <a:latin typeface="+mj-lt"/>
              </a:rPr>
              <a:t>: APP7083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Custom Design Full Colour Included in Price 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Polyester Birdseye Moisture Management </a:t>
            </a:r>
          </a:p>
          <a:p>
            <a:r>
              <a:rPr lang="en-US" sz="1800" b="1" dirty="0">
                <a:latin typeface="+mj-lt"/>
              </a:rPr>
              <a:t>Variants: Royal blue</a:t>
            </a:r>
            <a:r>
              <a:rPr lang="en-US" sz="1800" dirty="0">
                <a:latin typeface="+mj-lt"/>
              </a:rPr>
              <a:t>, Navy, Red, Sky blue</a:t>
            </a:r>
          </a:p>
          <a:p>
            <a:r>
              <a:rPr lang="en-US" sz="1800" b="1" dirty="0">
                <a:latin typeface="+mj-lt"/>
              </a:rPr>
              <a:t>Sizes</a:t>
            </a:r>
            <a:r>
              <a:rPr lang="en-US" sz="1800" dirty="0">
                <a:latin typeface="+mj-lt"/>
              </a:rPr>
              <a:t>: XS,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</a:p>
          <a:p>
            <a:r>
              <a:rPr lang="en-US" sz="1800" b="1" dirty="0">
                <a:solidFill>
                  <a:schemeClr val="tx1"/>
                </a:solidFill>
                <a:latin typeface="+mj-lt"/>
              </a:rPr>
              <a:t>Additional: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Alternative materials available Polyester Interlock &amp; Polyester Spun poly – request pricing </a:t>
            </a: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pPr marL="0" indent="0">
              <a:buNone/>
            </a:pP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</p:txBody>
      </p:sp>
      <p:pic>
        <p:nvPicPr>
          <p:cNvPr id="5" name="Picture 4" descr="A person wearing a red and white striped shirt&#10;&#10;Description automatically generated with medium confidence">
            <a:extLst>
              <a:ext uri="{FF2B5EF4-FFF2-40B4-BE49-F238E27FC236}">
                <a16:creationId xmlns:a16="http://schemas.microsoft.com/office/drawing/2014/main" id="{8407E24C-CAF6-433B-9793-69A56B8905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11" y="1886814"/>
            <a:ext cx="4848356" cy="4848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8332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6233" y="409433"/>
            <a:ext cx="10058400" cy="1450757"/>
          </a:xfrm>
        </p:spPr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Golf Shirts with Pre-designed artworks – Just add your logo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5913" y="1869744"/>
            <a:ext cx="5418785" cy="4988256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+mj-lt"/>
              </a:rPr>
              <a:t>Ladies </a:t>
            </a:r>
            <a:r>
              <a:rPr lang="en-US" sz="1800" b="1" dirty="0" err="1">
                <a:latin typeface="+mj-lt"/>
              </a:rPr>
              <a:t>Werna</a:t>
            </a:r>
            <a:r>
              <a:rPr lang="en-US" sz="1800" b="1" dirty="0">
                <a:latin typeface="+mj-lt"/>
              </a:rPr>
              <a:t> Moisture Management Golf Shirt</a:t>
            </a:r>
          </a:p>
          <a:p>
            <a:r>
              <a:rPr lang="en-US" sz="1800" b="1" dirty="0">
                <a:latin typeface="+mj-lt"/>
              </a:rPr>
              <a:t>Product Code </a:t>
            </a:r>
            <a:r>
              <a:rPr lang="en-US" sz="1800" dirty="0">
                <a:latin typeface="+mj-lt"/>
              </a:rPr>
              <a:t>: APP7085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Custom Design Full Colour Included in Price 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Polyester Birdseye Moisture Management </a:t>
            </a:r>
          </a:p>
          <a:p>
            <a:r>
              <a:rPr lang="en-US" sz="1800" b="1" dirty="0">
                <a:latin typeface="+mj-lt"/>
              </a:rPr>
              <a:t>Variants: Royal blue</a:t>
            </a:r>
            <a:r>
              <a:rPr lang="en-US" sz="1800" dirty="0">
                <a:latin typeface="+mj-lt"/>
              </a:rPr>
              <a:t>, Navy, Red, Sky blue</a:t>
            </a:r>
          </a:p>
          <a:p>
            <a:r>
              <a:rPr lang="en-US" sz="1800" b="1" dirty="0">
                <a:latin typeface="+mj-lt"/>
              </a:rPr>
              <a:t>Sizes</a:t>
            </a:r>
            <a:r>
              <a:rPr lang="en-US" sz="1800" dirty="0">
                <a:latin typeface="+mj-lt"/>
              </a:rPr>
              <a:t>: XS,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</a:p>
          <a:p>
            <a:r>
              <a:rPr lang="en-US" sz="1800" b="1" dirty="0">
                <a:solidFill>
                  <a:schemeClr val="tx1"/>
                </a:solidFill>
                <a:latin typeface="+mj-lt"/>
              </a:rPr>
              <a:t>Additional: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Alternative materials available Polyester Interlock &amp; Polyester Spun poly – request pricing </a:t>
            </a: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pPr marL="0" indent="0">
              <a:buNone/>
            </a:pP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</p:txBody>
      </p:sp>
      <p:pic>
        <p:nvPicPr>
          <p:cNvPr id="4" name="Picture 3" descr="A person wearing a blue and white shirt&#10;&#10;Description automatically generated with low confidence">
            <a:extLst>
              <a:ext uri="{FF2B5EF4-FFF2-40B4-BE49-F238E27FC236}">
                <a16:creationId xmlns:a16="http://schemas.microsoft.com/office/drawing/2014/main" id="{27732C55-95B4-7359-FBBF-02F1E21577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660" y="1769660"/>
            <a:ext cx="5088340" cy="508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5452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6233" y="409433"/>
            <a:ext cx="10058400" cy="1450757"/>
          </a:xfrm>
        </p:spPr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Golf Shirts with Pre-designed artworks – Just add your logo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1197" y="1965279"/>
            <a:ext cx="4639736" cy="4988256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+mj-lt"/>
              </a:rPr>
              <a:t>Mens </a:t>
            </a:r>
            <a:r>
              <a:rPr lang="en-US" sz="1800" b="1" dirty="0" err="1">
                <a:latin typeface="+mj-lt"/>
              </a:rPr>
              <a:t>Koule</a:t>
            </a:r>
            <a:r>
              <a:rPr lang="en-US" sz="1800" b="1" dirty="0">
                <a:latin typeface="+mj-lt"/>
              </a:rPr>
              <a:t> Moisture Management Golf Shirt</a:t>
            </a:r>
          </a:p>
          <a:p>
            <a:r>
              <a:rPr lang="en-US" sz="1800" b="1" dirty="0">
                <a:latin typeface="+mj-lt"/>
              </a:rPr>
              <a:t>Product Code </a:t>
            </a:r>
            <a:r>
              <a:rPr lang="en-US" sz="1800" dirty="0">
                <a:latin typeface="+mj-lt"/>
              </a:rPr>
              <a:t>: APP7093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Custom Design Full Colour Included in Price 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Polyester Birdseye Moisture Management </a:t>
            </a:r>
          </a:p>
          <a:p>
            <a:r>
              <a:rPr lang="en-US" sz="1800" b="1" dirty="0">
                <a:latin typeface="+mj-lt"/>
              </a:rPr>
              <a:t>Variants: </a:t>
            </a:r>
            <a:r>
              <a:rPr lang="en-US" sz="1800" dirty="0">
                <a:latin typeface="+mj-lt"/>
              </a:rPr>
              <a:t>Black, Grey, Navy, Royal Blue, Lime, Red</a:t>
            </a:r>
          </a:p>
          <a:p>
            <a:r>
              <a:rPr lang="en-US" sz="1800" b="1" dirty="0">
                <a:latin typeface="+mj-lt"/>
              </a:rPr>
              <a:t>Sizes</a:t>
            </a:r>
            <a:r>
              <a:rPr lang="en-US" sz="1800" dirty="0">
                <a:latin typeface="+mj-lt"/>
              </a:rPr>
              <a:t>: XS,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</a:p>
          <a:p>
            <a:r>
              <a:rPr lang="en-US" sz="1800" b="1" dirty="0">
                <a:solidFill>
                  <a:schemeClr val="tx1"/>
                </a:solidFill>
                <a:latin typeface="+mj-lt"/>
              </a:rPr>
              <a:t>Additional: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Alternative materials available Polyester Interlock &amp; Polyester Spun poly – request pricing </a:t>
            </a: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pPr marL="0" indent="0">
              <a:buNone/>
            </a:pP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</p:txBody>
      </p:sp>
      <p:pic>
        <p:nvPicPr>
          <p:cNvPr id="4" name="Picture 3" descr="A person wearing a polo shirt&#10;&#10;Description automatically generated with low confidence">
            <a:extLst>
              <a:ext uri="{FF2B5EF4-FFF2-40B4-BE49-F238E27FC236}">
                <a16:creationId xmlns:a16="http://schemas.microsoft.com/office/drawing/2014/main" id="{B77ABDE1-A9DC-1763-0223-A37D4B4018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226" y="1720757"/>
            <a:ext cx="5086064" cy="508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683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6233" y="409433"/>
            <a:ext cx="10058400" cy="1450757"/>
          </a:xfrm>
        </p:spPr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Golf Shirts with Pre-designed artworks – Just add your logo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1197" y="1965279"/>
            <a:ext cx="4639736" cy="4988256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+mj-lt"/>
              </a:rPr>
              <a:t>Ladies </a:t>
            </a:r>
            <a:r>
              <a:rPr lang="en-US" sz="1800" b="1" dirty="0" err="1">
                <a:latin typeface="+mj-lt"/>
              </a:rPr>
              <a:t>Koule</a:t>
            </a:r>
            <a:r>
              <a:rPr lang="en-US" sz="1800" b="1" dirty="0">
                <a:latin typeface="+mj-lt"/>
              </a:rPr>
              <a:t> Moisture Management Golf Shirt</a:t>
            </a:r>
          </a:p>
          <a:p>
            <a:r>
              <a:rPr lang="en-US" sz="1800" b="1" dirty="0">
                <a:latin typeface="+mj-lt"/>
              </a:rPr>
              <a:t>Product Code </a:t>
            </a:r>
            <a:r>
              <a:rPr lang="en-US" sz="1800" dirty="0">
                <a:latin typeface="+mj-lt"/>
              </a:rPr>
              <a:t>: APP7091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Custom Design Full Colour Included in Price 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Polyester Birdseye Moisture Management </a:t>
            </a:r>
          </a:p>
          <a:p>
            <a:r>
              <a:rPr lang="en-US" sz="1800" b="1" dirty="0">
                <a:latin typeface="+mj-lt"/>
              </a:rPr>
              <a:t>Variants: </a:t>
            </a:r>
            <a:r>
              <a:rPr lang="en-US" sz="1800" dirty="0">
                <a:latin typeface="+mj-lt"/>
              </a:rPr>
              <a:t>Black, Grey, Navy, Royal Blue, Lime, Red</a:t>
            </a:r>
          </a:p>
          <a:p>
            <a:r>
              <a:rPr lang="en-US" sz="1800" b="1" dirty="0">
                <a:latin typeface="+mj-lt"/>
              </a:rPr>
              <a:t>Sizes</a:t>
            </a:r>
            <a:r>
              <a:rPr lang="en-US" sz="1800" dirty="0">
                <a:latin typeface="+mj-lt"/>
              </a:rPr>
              <a:t>: XS,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</a:p>
          <a:p>
            <a:r>
              <a:rPr lang="en-US" sz="1800" b="1" dirty="0">
                <a:solidFill>
                  <a:schemeClr val="tx1"/>
                </a:solidFill>
                <a:latin typeface="+mj-lt"/>
              </a:rPr>
              <a:t>Additional: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Alternative materials available Polyester Interlock &amp; Polyester Spun poly – request pricing </a:t>
            </a: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pPr marL="0" indent="0">
              <a:buNone/>
            </a:pP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</p:txBody>
      </p:sp>
      <p:pic>
        <p:nvPicPr>
          <p:cNvPr id="10" name="Picture 9" descr="A person wearing a red shirt&#10;&#10;Description automatically generated with medium confidence">
            <a:extLst>
              <a:ext uri="{FF2B5EF4-FFF2-40B4-BE49-F238E27FC236}">
                <a16:creationId xmlns:a16="http://schemas.microsoft.com/office/drawing/2014/main" id="{EECE3633-4D50-F23D-1232-CF9F3D3795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023" y="2076735"/>
            <a:ext cx="4781265" cy="47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3749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6233" y="409433"/>
            <a:ext cx="10058400" cy="1450757"/>
          </a:xfrm>
        </p:spPr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Golf Shirts with Fluorescent Sublimation Print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1197" y="1965279"/>
            <a:ext cx="4639736" cy="4988256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+mj-lt"/>
              </a:rPr>
              <a:t>Ladies Fluorescent Moisture Management Golf Shirt</a:t>
            </a:r>
          </a:p>
          <a:p>
            <a:r>
              <a:rPr lang="en-US" sz="1800" b="1" dirty="0">
                <a:latin typeface="+mj-lt"/>
              </a:rPr>
              <a:t>Product Code </a:t>
            </a:r>
            <a:r>
              <a:rPr lang="en-US" sz="1800" dirty="0">
                <a:latin typeface="+mj-lt"/>
              </a:rPr>
              <a:t>: APP7054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Custom Design Full Colour Included in Price 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Polyester Interlock Moisture Management </a:t>
            </a:r>
          </a:p>
          <a:p>
            <a:r>
              <a:rPr lang="en-US" sz="1800" b="1" dirty="0">
                <a:latin typeface="+mj-lt"/>
              </a:rPr>
              <a:t>Sizes</a:t>
            </a:r>
            <a:r>
              <a:rPr lang="en-US" sz="1800" dirty="0">
                <a:latin typeface="+mj-lt"/>
              </a:rPr>
              <a:t>: XS,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pPr marL="0" indent="0">
              <a:buNone/>
            </a:pP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</p:txBody>
      </p:sp>
      <p:pic>
        <p:nvPicPr>
          <p:cNvPr id="12" name="Picture 11" descr="A person wearing a polo shirt&#10;&#10;Description automatically generated with medium confidence">
            <a:extLst>
              <a:ext uri="{FF2B5EF4-FFF2-40B4-BE49-F238E27FC236}">
                <a16:creationId xmlns:a16="http://schemas.microsoft.com/office/drawing/2014/main" id="{1E7155FA-B023-32BD-D064-9F06786793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881" y="1227162"/>
            <a:ext cx="5368119" cy="5368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5343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6233" y="409433"/>
            <a:ext cx="10058400" cy="1450757"/>
          </a:xfrm>
        </p:spPr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Golf Shirts with Fluorescent Sublimation Print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1197" y="1965279"/>
            <a:ext cx="4639736" cy="4988256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+mj-lt"/>
              </a:rPr>
              <a:t>Ladies Fluorescent Moisture Management Golf Shirt spot sublimation</a:t>
            </a:r>
          </a:p>
          <a:p>
            <a:r>
              <a:rPr lang="en-US" sz="1800" b="1" dirty="0">
                <a:latin typeface="+mj-lt"/>
              </a:rPr>
              <a:t>Product Code </a:t>
            </a:r>
            <a:r>
              <a:rPr lang="en-US" sz="1800" dirty="0">
                <a:latin typeface="+mj-lt"/>
              </a:rPr>
              <a:t>: APP7054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Custom design spot fluorescent sublimation print included in price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Polyester Interlock Moisture Management </a:t>
            </a:r>
          </a:p>
          <a:p>
            <a:r>
              <a:rPr lang="en-US" sz="1800" b="1" dirty="0">
                <a:latin typeface="+mj-lt"/>
              </a:rPr>
              <a:t>Sizes</a:t>
            </a:r>
            <a:r>
              <a:rPr lang="en-US" sz="1800" dirty="0">
                <a:latin typeface="+mj-lt"/>
              </a:rPr>
              <a:t>: XS,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pPr marL="0" indent="0">
              <a:buNone/>
            </a:pP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</p:txBody>
      </p:sp>
      <p:pic>
        <p:nvPicPr>
          <p:cNvPr id="3" name="Picture 2" descr="A person wearing a white polo shirt&#10;&#10;Description automatically generated with medium confidence">
            <a:extLst>
              <a:ext uri="{FF2B5EF4-FFF2-40B4-BE49-F238E27FC236}">
                <a16:creationId xmlns:a16="http://schemas.microsoft.com/office/drawing/2014/main" id="{5A483DEF-8637-8C42-CBFE-48A0E9B3D7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645" y="1086126"/>
            <a:ext cx="5485271" cy="577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3164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6233" y="409433"/>
            <a:ext cx="10058400" cy="1450757"/>
          </a:xfrm>
        </p:spPr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Golf Shirts with Fluorescent Sublimation Print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1197" y="1965279"/>
            <a:ext cx="4639736" cy="4988256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+mj-lt"/>
              </a:rPr>
              <a:t>Mens Fluorescent Moisture Management Golf Shirt</a:t>
            </a:r>
          </a:p>
          <a:p>
            <a:r>
              <a:rPr lang="en-US" sz="1800" b="1" dirty="0">
                <a:latin typeface="+mj-lt"/>
              </a:rPr>
              <a:t>Product Code </a:t>
            </a:r>
            <a:r>
              <a:rPr lang="en-US" sz="1800" dirty="0">
                <a:latin typeface="+mj-lt"/>
              </a:rPr>
              <a:t>: APP7056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Custom Design Full Colour Included in Price 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Polyester Interlock Moisture Management </a:t>
            </a:r>
          </a:p>
          <a:p>
            <a:r>
              <a:rPr lang="en-US" sz="1800" b="1" dirty="0">
                <a:latin typeface="+mj-lt"/>
              </a:rPr>
              <a:t>Sizes</a:t>
            </a:r>
            <a:r>
              <a:rPr lang="en-US" sz="1800" dirty="0">
                <a:latin typeface="+mj-lt"/>
              </a:rPr>
              <a:t>: XS,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pPr marL="0" indent="0">
              <a:buNone/>
            </a:pP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</p:txBody>
      </p:sp>
      <p:pic>
        <p:nvPicPr>
          <p:cNvPr id="14" name="Picture 13" descr="A person wearing a polo shirt&#10;&#10;Description automatically generated with medium confidence">
            <a:extLst>
              <a:ext uri="{FF2B5EF4-FFF2-40B4-BE49-F238E27FC236}">
                <a16:creationId xmlns:a16="http://schemas.microsoft.com/office/drawing/2014/main" id="{FD0BEF45-9F59-0174-8C3E-A71563B0E0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069" y="1127069"/>
            <a:ext cx="5730931" cy="573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2364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6233" y="409433"/>
            <a:ext cx="10058400" cy="1450757"/>
          </a:xfrm>
        </p:spPr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Golf Shirts with Fluorescent Sublimation Print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1197" y="1965279"/>
            <a:ext cx="4639736" cy="4988256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+mj-lt"/>
              </a:rPr>
              <a:t>Mens Fluorescent Moisture Management Golf Shirt spot sublimation</a:t>
            </a:r>
          </a:p>
          <a:p>
            <a:r>
              <a:rPr lang="en-US" sz="1800" b="1" dirty="0">
                <a:latin typeface="+mj-lt"/>
              </a:rPr>
              <a:t>Product Code </a:t>
            </a:r>
            <a:r>
              <a:rPr lang="en-US" sz="1800" dirty="0">
                <a:latin typeface="+mj-lt"/>
              </a:rPr>
              <a:t>: APP7057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Custom design spot fluorescent sublimation print included in price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Polyester Interlock Moisture Management </a:t>
            </a:r>
          </a:p>
          <a:p>
            <a:r>
              <a:rPr lang="en-US" sz="1800" b="1" dirty="0">
                <a:latin typeface="+mj-lt"/>
              </a:rPr>
              <a:t>Sizes</a:t>
            </a:r>
            <a:r>
              <a:rPr lang="en-US" sz="1800" dirty="0">
                <a:latin typeface="+mj-lt"/>
              </a:rPr>
              <a:t>: XS,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pPr marL="0" indent="0">
              <a:buNone/>
            </a:pP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</p:txBody>
      </p:sp>
      <p:pic>
        <p:nvPicPr>
          <p:cNvPr id="4" name="Picture 3" descr="A person in a white shirt&#10;&#10;Description automatically generated with medium confidence">
            <a:extLst>
              <a:ext uri="{FF2B5EF4-FFF2-40B4-BE49-F238E27FC236}">
                <a16:creationId xmlns:a16="http://schemas.microsoft.com/office/drawing/2014/main" id="{DF681374-3775-7EFF-3A88-BB4F2FA94B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433" y="1192814"/>
            <a:ext cx="5536442" cy="553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94346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assic Company All Hands_Win32_MS v3" id="{1F352A5D-0EBE-49A2-9FF7-DEF81AB6F3C6}" vid="{D35781EA-2188-4D84-8966-791644CE134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F97E1AA456CAB4696727019BBA54489" ma:contentTypeVersion="2" ma:contentTypeDescription="Create a new document." ma:contentTypeScope="" ma:versionID="54c92a1c34a891b454546c7222c55945">
  <xsd:schema xmlns:xsd="http://www.w3.org/2001/XMLSchema" xmlns:xs="http://www.w3.org/2001/XMLSchema" xmlns:p="http://schemas.microsoft.com/office/2006/metadata/properties" xmlns:ns3="68a40ce1-48ba-4d32-874d-d87d7956fc51" targetNamespace="http://schemas.microsoft.com/office/2006/metadata/properties" ma:root="true" ma:fieldsID="d29517fe72cfc078f7bc5addb3866bfe" ns3:_="">
    <xsd:import namespace="68a40ce1-48ba-4d32-874d-d87d7956fc5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a40ce1-48ba-4d32-874d-d87d7956fc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E31228E-EC6E-4F87-B3A8-589DF727DCD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a40ce1-48ba-4d32-874d-d87d7956fc5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4E879E6-8FFE-4154-8F2A-F7518B89B376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68a40ce1-48ba-4d32-874d-d87d7956fc51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E0A2CB4-6869-426F-8BC4-A32C90CBE26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Classic company all hands presentation</Template>
  <TotalTime>17664</TotalTime>
  <Words>2497</Words>
  <Application>Microsoft Office PowerPoint</Application>
  <PresentationFormat>Widescreen</PresentationFormat>
  <Paragraphs>385</Paragraphs>
  <Slides>35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Aharoni</vt:lpstr>
      <vt:lpstr>Calibri</vt:lpstr>
      <vt:lpstr>Calibri Light</vt:lpstr>
      <vt:lpstr>Wingdings</vt:lpstr>
      <vt:lpstr>RetrospectVTI</vt:lpstr>
      <vt:lpstr>Mens and Ladies Golf Shirts    Look out for the below icon for 3D  360 rotating view   (right click on the icon to view video) </vt:lpstr>
      <vt:lpstr>Our Categories</vt:lpstr>
      <vt:lpstr>Golf Shirts - Edge to Edge Branding</vt:lpstr>
      <vt:lpstr>Golf Shirts – Long Sleeve – Edge to Edge Branding</vt:lpstr>
      <vt:lpstr>Golf Shirts – Long Sleeve – Edge to Edge Branding</vt:lpstr>
      <vt:lpstr>Golf Shirts – 50/50 Full colour on front only </vt:lpstr>
      <vt:lpstr>Golf Shirts – 50/50 Full colour on front only </vt:lpstr>
      <vt:lpstr>Unisex Golf Shirts – Edge to Edge Branding</vt:lpstr>
      <vt:lpstr>Unisex Golf Shirts – 50/50 Full colour on front only </vt:lpstr>
      <vt:lpstr>Golf Shirts – Spot Sublimation Print</vt:lpstr>
      <vt:lpstr>Golf Shirts – Golf Shirts – Spot Sublimation Print</vt:lpstr>
      <vt:lpstr>Golf Shirts – DTF Print Full colour  Position</vt:lpstr>
      <vt:lpstr>Golf Shirts – DTF Print Full colour 1 Position</vt:lpstr>
      <vt:lpstr>Golf Shirts with Printed Tape Detail </vt:lpstr>
      <vt:lpstr>Golf Shirts with Printed Tape Detail </vt:lpstr>
      <vt:lpstr>Golf Shirts with Printed Tape Detail </vt:lpstr>
      <vt:lpstr>Golf Shirts with Piping Tape Detail </vt:lpstr>
      <vt:lpstr>Golf Shirts with Piping Tape Detail </vt:lpstr>
      <vt:lpstr>Golf Shirts with Piping Tape Detail </vt:lpstr>
      <vt:lpstr>Golf Shirts with Piping Tape Detail </vt:lpstr>
      <vt:lpstr>Golf Shirts with Piping Tape Detail </vt:lpstr>
      <vt:lpstr>Raglan Golf Shirts with Piping Tape Detail </vt:lpstr>
      <vt:lpstr>Raglan Golf Shirts with Piping Tape Detail </vt:lpstr>
      <vt:lpstr>Raglan Golf Shirts with Piping Tape Detail </vt:lpstr>
      <vt:lpstr>Raglan Golf Shirts with Piping Tape Detail </vt:lpstr>
      <vt:lpstr>Golf Shirts with Pre-designed artworks – Just add your logo</vt:lpstr>
      <vt:lpstr>Golf Shirts with Pre-designed artworks – Just add your logo</vt:lpstr>
      <vt:lpstr>Golf Shirts with Pre-designed artworks – Just add your logo</vt:lpstr>
      <vt:lpstr>Golf Shirts with Pre-designed artworks – Just add your logo</vt:lpstr>
      <vt:lpstr>Golf Shirts with Pre-designed artworks – Just add your logo</vt:lpstr>
      <vt:lpstr>Golf Shirts with Pre-designed artworks – Just add your logo</vt:lpstr>
      <vt:lpstr>Golf Shirts with Fluorescent Sublimation Print</vt:lpstr>
      <vt:lpstr>Golf Shirts with Fluorescent Sublimation Print</vt:lpstr>
      <vt:lpstr>Golf Shirts with Fluorescent Sublimation Print</vt:lpstr>
      <vt:lpstr>Golf Shirts with Fluorescent Sublimation Print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Clothing &amp; Apparel</dc:title>
  <dc:creator>Praveen Naidoo</dc:creator>
  <cp:lastModifiedBy>Lindani Gumpo</cp:lastModifiedBy>
  <cp:revision>96</cp:revision>
  <dcterms:created xsi:type="dcterms:W3CDTF">2021-03-10T12:18:45Z</dcterms:created>
  <dcterms:modified xsi:type="dcterms:W3CDTF">2023-05-10T07:26:56Z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0x010100DF97E1AA456CAB4696727019BBA54489</vt:lpwstr>
  </property>
</Properties>
</file>